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6"/>
  </p:notesMasterIdLst>
  <p:handoutMasterIdLst>
    <p:handoutMasterId r:id="rId37"/>
  </p:handoutMasterIdLst>
  <p:sldIdLst>
    <p:sldId id="257" r:id="rId5"/>
    <p:sldId id="389" r:id="rId6"/>
    <p:sldId id="317" r:id="rId7"/>
    <p:sldId id="393" r:id="rId8"/>
    <p:sldId id="394" r:id="rId9"/>
    <p:sldId id="392" r:id="rId10"/>
    <p:sldId id="395" r:id="rId11"/>
    <p:sldId id="396" r:id="rId12"/>
    <p:sldId id="397" r:id="rId13"/>
    <p:sldId id="398" r:id="rId14"/>
    <p:sldId id="399" r:id="rId15"/>
    <p:sldId id="400" r:id="rId16"/>
    <p:sldId id="401" r:id="rId17"/>
    <p:sldId id="402" r:id="rId18"/>
    <p:sldId id="403" r:id="rId19"/>
    <p:sldId id="278" r:id="rId20"/>
    <p:sldId id="404" r:id="rId21"/>
    <p:sldId id="407" r:id="rId22"/>
    <p:sldId id="405" r:id="rId23"/>
    <p:sldId id="406" r:id="rId24"/>
    <p:sldId id="410" r:id="rId25"/>
    <p:sldId id="411" r:id="rId26"/>
    <p:sldId id="412" r:id="rId27"/>
    <p:sldId id="408" r:id="rId28"/>
    <p:sldId id="409" r:id="rId29"/>
    <p:sldId id="413" r:id="rId30"/>
    <p:sldId id="414" r:id="rId31"/>
    <p:sldId id="415" r:id="rId32"/>
    <p:sldId id="416" r:id="rId33"/>
    <p:sldId id="321" r:id="rId34"/>
    <p:sldId id="391" r:id="rId35"/>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A00995-94D7-41C1-051B-C1FF87FC2356}" name="Bering, Tim" initials="BT" userId="Bering, Tim"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3725" autoAdjust="0"/>
  </p:normalViewPr>
  <p:slideViewPr>
    <p:cSldViewPr snapToGrid="0">
      <p:cViewPr varScale="1">
        <p:scale>
          <a:sx n="162" d="100"/>
          <a:sy n="162" d="100"/>
        </p:scale>
        <p:origin x="186" y="14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222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BAF28FC-EEDF-4ADE-8DD8-6B6FDAE595B5}" type="datetime1">
              <a:rPr lang="de-DE" smtClean="0"/>
              <a:t>17.01.2023</a:t>
            </a:fld>
            <a:endParaRPr lang="de-DE"/>
          </a:p>
        </p:txBody>
      </p:sp>
      <p:sp>
        <p:nvSpPr>
          <p:cNvPr id="4" name="Fußzeilenplatzhalt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5" name="Foliennummernplatzhalt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de-DE" smtClean="0"/>
              <a:t>‹Nr.›</a:t>
            </a:fld>
            <a:endParaRPr lang="de-DE"/>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4DBC5CC-54D7-4FDA-9C5E-6B3403E5AEA6}" type="datetime1">
              <a:rPr lang="de-DE" smtClean="0"/>
              <a:t>17.01.2023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de-DE" smtClean="0"/>
              <a:t>‹Nr.›</a:t>
            </a:fld>
            <a:endParaRPr lang="de-DE"/>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a:t>
            </a:fld>
            <a:endParaRPr lang="de-DE"/>
          </a:p>
        </p:txBody>
      </p:sp>
      <p:sp>
        <p:nvSpPr>
          <p:cNvPr id="5" name="Datumsplatzhalter 4">
            <a:extLst>
              <a:ext uri="{FF2B5EF4-FFF2-40B4-BE49-F238E27FC236}">
                <a16:creationId xmlns:a16="http://schemas.microsoft.com/office/drawing/2014/main" id="{67A8B132-0B54-4245-BB9B-11DF2AB16F35}"/>
              </a:ext>
            </a:extLst>
          </p:cNvPr>
          <p:cNvSpPr>
            <a:spLocks noGrp="1"/>
          </p:cNvSpPr>
          <p:nvPr>
            <p:ph type="dt" idx="1"/>
          </p:nvPr>
        </p:nvSpPr>
        <p:spPr/>
        <p:txBody>
          <a:bodyPr/>
          <a:lstStyle/>
          <a:p>
            <a:pPr rtl="0"/>
            <a:fld id="{0CBB3949-A74E-4375-9902-BE6F3E4041B8}" type="datetime1">
              <a:rPr lang="de-DE" smtClean="0"/>
              <a:t>17.01.2023</a:t>
            </a:fld>
            <a:endParaRPr lang="de-DE"/>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28</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17.01.2023</a:t>
            </a:fld>
            <a:endParaRPr lang="de-DE"/>
          </a:p>
        </p:txBody>
      </p:sp>
    </p:spTree>
    <p:extLst>
      <p:ext uri="{BB962C8B-B14F-4D97-AF65-F5344CB8AC3E}">
        <p14:creationId xmlns:p14="http://schemas.microsoft.com/office/powerpoint/2010/main" val="3527229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30</a:t>
            </a:fld>
            <a:endParaRPr lang="de-DE"/>
          </a:p>
        </p:txBody>
      </p:sp>
      <p:sp>
        <p:nvSpPr>
          <p:cNvPr id="5" name="Datumsplatzhalter 4">
            <a:extLst>
              <a:ext uri="{FF2B5EF4-FFF2-40B4-BE49-F238E27FC236}">
                <a16:creationId xmlns:a16="http://schemas.microsoft.com/office/drawing/2014/main" id="{94ACC6EE-1E92-4A65-8D49-DD382FD48B26}"/>
              </a:ext>
            </a:extLst>
          </p:cNvPr>
          <p:cNvSpPr>
            <a:spLocks noGrp="1"/>
          </p:cNvSpPr>
          <p:nvPr>
            <p:ph type="dt" idx="1"/>
          </p:nvPr>
        </p:nvSpPr>
        <p:spPr/>
        <p:txBody>
          <a:bodyPr/>
          <a:lstStyle/>
          <a:p>
            <a:pPr rtl="0"/>
            <a:fld id="{A94A838A-A666-46A4-92C0-E6AED990629C}" type="datetime1">
              <a:rPr lang="de-DE" smtClean="0"/>
              <a:t>17.01.2023</a:t>
            </a:fld>
            <a:endParaRPr lang="de-DE"/>
          </a:p>
        </p:txBody>
      </p:sp>
    </p:spTree>
    <p:extLst>
      <p:ext uri="{BB962C8B-B14F-4D97-AF65-F5344CB8AC3E}">
        <p14:creationId xmlns:p14="http://schemas.microsoft.com/office/powerpoint/2010/main" val="415089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3</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17.01.2023</a:t>
            </a:fld>
            <a:endParaRPr lang="de-DE"/>
          </a:p>
        </p:txBody>
      </p:sp>
    </p:spTree>
    <p:extLst>
      <p:ext uri="{BB962C8B-B14F-4D97-AF65-F5344CB8AC3E}">
        <p14:creationId xmlns:p14="http://schemas.microsoft.com/office/powerpoint/2010/main" val="158655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5</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17.01.2023</a:t>
            </a:fld>
            <a:endParaRPr lang="de-DE"/>
          </a:p>
        </p:txBody>
      </p:sp>
    </p:spTree>
    <p:extLst>
      <p:ext uri="{BB962C8B-B14F-4D97-AF65-F5344CB8AC3E}">
        <p14:creationId xmlns:p14="http://schemas.microsoft.com/office/powerpoint/2010/main" val="424234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7</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17.01.2023</a:t>
            </a:fld>
            <a:endParaRPr lang="de-DE"/>
          </a:p>
        </p:txBody>
      </p:sp>
    </p:spTree>
    <p:extLst>
      <p:ext uri="{BB962C8B-B14F-4D97-AF65-F5344CB8AC3E}">
        <p14:creationId xmlns:p14="http://schemas.microsoft.com/office/powerpoint/2010/main" val="3039745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9</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17.01.2023</a:t>
            </a:fld>
            <a:endParaRPr lang="de-DE"/>
          </a:p>
        </p:txBody>
      </p:sp>
    </p:spTree>
    <p:extLst>
      <p:ext uri="{BB962C8B-B14F-4D97-AF65-F5344CB8AC3E}">
        <p14:creationId xmlns:p14="http://schemas.microsoft.com/office/powerpoint/2010/main" val="3001861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12</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17.01.2023</a:t>
            </a:fld>
            <a:endParaRPr lang="de-DE"/>
          </a:p>
        </p:txBody>
      </p:sp>
    </p:spTree>
    <p:extLst>
      <p:ext uri="{BB962C8B-B14F-4D97-AF65-F5344CB8AC3E}">
        <p14:creationId xmlns:p14="http://schemas.microsoft.com/office/powerpoint/2010/main" val="1296976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19</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17.01.2023</a:t>
            </a:fld>
            <a:endParaRPr lang="de-DE"/>
          </a:p>
        </p:txBody>
      </p:sp>
    </p:spTree>
    <p:extLst>
      <p:ext uri="{BB962C8B-B14F-4D97-AF65-F5344CB8AC3E}">
        <p14:creationId xmlns:p14="http://schemas.microsoft.com/office/powerpoint/2010/main" val="1100435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24</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17.01.2023</a:t>
            </a:fld>
            <a:endParaRPr lang="de-DE"/>
          </a:p>
        </p:txBody>
      </p:sp>
    </p:spTree>
    <p:extLst>
      <p:ext uri="{BB962C8B-B14F-4D97-AF65-F5344CB8AC3E}">
        <p14:creationId xmlns:p14="http://schemas.microsoft.com/office/powerpoint/2010/main" val="4004953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26</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17.01.2023</a:t>
            </a:fld>
            <a:endParaRPr lang="de-DE"/>
          </a:p>
        </p:txBody>
      </p:sp>
    </p:spTree>
    <p:extLst>
      <p:ext uri="{BB962C8B-B14F-4D97-AF65-F5344CB8AC3E}">
        <p14:creationId xmlns:p14="http://schemas.microsoft.com/office/powerpoint/2010/main" val="849493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de-DE" sz="4800"/>
              <a:t>3DFloat</a:t>
            </a:r>
          </a:p>
        </p:txBody>
      </p:sp>
      <p:sp>
        <p:nvSpPr>
          <p:cNvPr id="14" name="Bildplatzhalt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de-DE"/>
              <a:t>Bild durch Klicken auf Symbol hinzufügen</a:t>
            </a:r>
          </a:p>
        </p:txBody>
      </p:sp>
      <p:sp>
        <p:nvSpPr>
          <p:cNvPr id="8" name="Ellipse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9" name="Gruppieren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ihandform: Form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1" name="Ellipse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3" name="Textplatzhalt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de-DE"/>
              <a:t>Mastertextformat bearbeiten</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Inhalt 3 Spalte">
    <p:spTree>
      <p:nvGrpSpPr>
        <p:cNvPr id="1" name=""/>
        <p:cNvGrpSpPr/>
        <p:nvPr/>
      </p:nvGrpSpPr>
      <p:grpSpPr>
        <a:xfrm>
          <a:off x="0" y="0"/>
          <a:ext cx="0" cy="0"/>
          <a:chOff x="0" y="0"/>
          <a:chExt cx="0" cy="0"/>
        </a:xfrm>
      </p:grpSpPr>
      <p:grpSp>
        <p:nvGrpSpPr>
          <p:cNvPr id="34" name="Gruppieren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ihandform: Form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p>
          </p:txBody>
        </p:sp>
        <p:sp>
          <p:nvSpPr>
            <p:cNvPr id="36" name="Freihandform: Form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sp>
          <p:nvSpPr>
            <p:cNvPr id="37" name="El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19" name="Freihandform: Form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0" name="Ellipse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5" name="Ellipse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5" name="Titel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de-DE" sz="4800" dirty="0"/>
            </a:lvl1pPr>
          </a:lstStyle>
          <a:p>
            <a:pPr lvl="0" rtl="0">
              <a:lnSpc>
                <a:spcPct val="100000"/>
              </a:lnSpc>
            </a:pPr>
            <a:r>
              <a:rPr lang="de-DE"/>
              <a:t>Mastertitelformat bearbeiten</a:t>
            </a:r>
          </a:p>
        </p:txBody>
      </p:sp>
      <p:sp>
        <p:nvSpPr>
          <p:cNvPr id="16" name="Textplatzhalt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17" name="Inhaltsplatzhalt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22" name="Textplatzhalter 4">
            <a:extLst>
              <a:ext uri="{FF2B5EF4-FFF2-40B4-BE49-F238E27FC236}">
                <a16:creationId xmlns:a16="http://schemas.microsoft.com/office/drawing/2014/main" id="{AB16E493-D962-46EC-BBB8-D7E68A640438}"/>
              </a:ext>
            </a:extLst>
          </p:cNvPr>
          <p:cNvSpPr>
            <a:spLocks noGrp="1"/>
          </p:cNvSpPr>
          <p:nvPr>
            <p:ph type="body" sz="quarter" idx="13" hasCustomPrompt="1"/>
          </p:nvPr>
        </p:nvSpPr>
        <p:spPr>
          <a:xfrm>
            <a:off x="4341573" y="1731375"/>
            <a:ext cx="3566160" cy="535354"/>
          </a:xfrm>
        </p:spPr>
        <p:txBody>
          <a:bodyPr vert="horz" wrap="square" lIns="0" tIns="0" rIns="0" bIns="0" rtlCol="0" anchor="b">
            <a:noAutofit/>
          </a:bodyPr>
          <a:lstStyle>
            <a:lvl1pPr marL="0" indent="0">
              <a:buNone/>
              <a:defRPr lang="de-DE" sz="2000" b="0" cap="all" spc="200" baseline="0" dirty="0">
                <a:solidFill>
                  <a:schemeClr val="tx1"/>
                </a:solidFill>
              </a:defRPr>
            </a:lvl1pPr>
          </a:lstStyle>
          <a:p>
            <a:pPr lvl="0" rtl="0"/>
            <a:r>
              <a:rPr lang="de-DE" dirty="0"/>
              <a:t>Zum Bearbeiten klicken</a:t>
            </a:r>
          </a:p>
        </p:txBody>
      </p:sp>
      <p:sp>
        <p:nvSpPr>
          <p:cNvPr id="23" name="Inhaltsplatzhalt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18" name="Textplatzhalt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marL="0" indent="0">
              <a:buNone/>
              <a:defRPr lang="de-DE" sz="2000" b="0" cap="all" spc="200" baseline="0" dirty="0">
                <a:solidFill>
                  <a:schemeClr val="tx1"/>
                </a:solidFill>
              </a:defRPr>
            </a:lvl1pPr>
          </a:lstStyle>
          <a:p>
            <a:pPr lvl="0" rtl="0"/>
            <a:r>
              <a:rPr lang="de-DE" dirty="0"/>
              <a:t>Zum Bearbeiten klicken</a:t>
            </a:r>
          </a:p>
        </p:txBody>
      </p:sp>
      <p:sp>
        <p:nvSpPr>
          <p:cNvPr id="21" name="Inhaltsplatzhalt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Zusammenfassun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de-DE"/>
              <a:t>Mastertitelformat bearbeiten</a:t>
            </a:r>
          </a:p>
        </p:txBody>
      </p:sp>
      <p:sp>
        <p:nvSpPr>
          <p:cNvPr id="10" name="Bildplatzhalt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de-DE"/>
              <a:t>Bild durch Klicken auf Symbol hinzufügen</a:t>
            </a:r>
          </a:p>
        </p:txBody>
      </p:sp>
      <p:sp>
        <p:nvSpPr>
          <p:cNvPr id="7" name="Inhaltsplatzhalt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de-DE"/>
              <a:t>Mastertextformat bearbeiten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8" name="Ellipse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Abschluss">
    <p:spTree>
      <p:nvGrpSpPr>
        <p:cNvPr id="1" name=""/>
        <p:cNvGrpSpPr/>
        <p:nvPr/>
      </p:nvGrpSpPr>
      <p:grpSpPr>
        <a:xfrm>
          <a:off x="0" y="0"/>
          <a:ext cx="0" cy="0"/>
          <a:chOff x="0" y="0"/>
          <a:chExt cx="0" cy="0"/>
        </a:xfrm>
      </p:grpSpPr>
      <p:sp>
        <p:nvSpPr>
          <p:cNvPr id="28" name="Titel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de-DE"/>
              <a:t>Mastertitelformat bearbeiten</a:t>
            </a:r>
            <a:endParaRPr lang="de-DE" dirty="0"/>
          </a:p>
        </p:txBody>
      </p:sp>
      <p:sp>
        <p:nvSpPr>
          <p:cNvPr id="31" name="Untertitel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de-DE">
                <a:solidFill>
                  <a:schemeClr val="tx1">
                    <a:alpha val="60000"/>
                  </a:schemeClr>
                </a:solidFill>
              </a:rPr>
              <a:t>Master-Untertitelformat bearbeiten</a:t>
            </a:r>
            <a:endParaRPr lang="de-DE" dirty="0">
              <a:solidFill>
                <a:schemeClr val="tx1">
                  <a:alpha val="60000"/>
                </a:schemeClr>
              </a:solidFill>
            </a:endParaRPr>
          </a:p>
        </p:txBody>
      </p:sp>
      <p:sp>
        <p:nvSpPr>
          <p:cNvPr id="40" name="Bildplatzhalt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de-DE"/>
              <a:t>Bild durch Klicken auf Symbol hinzufügen</a:t>
            </a:r>
            <a:endParaRPr lang="de-DE" dirty="0"/>
          </a:p>
        </p:txBody>
      </p:sp>
      <p:sp>
        <p:nvSpPr>
          <p:cNvPr id="42" name="Bildplatzhalt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de-DE"/>
              <a:t>Bild durch Klicken auf Symbol hinzufügen</a:t>
            </a:r>
          </a:p>
        </p:txBody>
      </p:sp>
      <p:grpSp>
        <p:nvGrpSpPr>
          <p:cNvPr id="43" name="Gruppieren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ihandform: Form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a:solidFill>
                  <a:schemeClr val="tx1"/>
                </a:solidFill>
              </a:endParaRPr>
            </a:p>
          </p:txBody>
        </p:sp>
        <p:sp>
          <p:nvSpPr>
            <p:cNvPr id="45" name="Ellipse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6" name="Freihandform: Form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a:solidFill>
                  <a:schemeClr val="tx1"/>
                </a:solidFill>
              </a:endParaRPr>
            </a:p>
          </p:txBody>
        </p:sp>
      </p:grpSp>
      <p:grpSp>
        <p:nvGrpSpPr>
          <p:cNvPr id="15" name="Gruppieren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ihandform: Form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1" name="Ellipse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5" name="Datumsplatzhalter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de-DE"/>
              <a:t>Dienstag, 2. Februar 20XX</a:t>
            </a:r>
          </a:p>
        </p:txBody>
      </p:sp>
      <p:sp>
        <p:nvSpPr>
          <p:cNvPr id="6" name="Fußzeilenplatzhalt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de-DE"/>
              <a:t>Beispiel für einen Fußzeilentext</a:t>
            </a:r>
          </a:p>
        </p:txBody>
      </p:sp>
      <p:sp>
        <p:nvSpPr>
          <p:cNvPr id="7" name="Foliennummernplatzhalt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17" name="Ellipse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de-DE"/>
              <a:t>Mastertitelformat bearbeiten</a:t>
            </a:r>
            <a:endParaRPr lang="de-DE" dirty="0"/>
          </a:p>
        </p:txBody>
      </p:sp>
      <p:sp>
        <p:nvSpPr>
          <p:cNvPr id="3" name="Untertitel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a:t>Master-Untertitelformat bearbeiten</a:t>
            </a:r>
            <a:endParaRPr lang="de-DE" dirty="0"/>
          </a:p>
        </p:txBody>
      </p:sp>
      <p:sp>
        <p:nvSpPr>
          <p:cNvPr id="4" name="Datumsplatzhalt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19" name="Freihandform: Form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0" name="Ellipse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5" name="Ellipse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34" name="Gruppieren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ihandform: Form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p>
          </p:txBody>
        </p:sp>
        <p:sp>
          <p:nvSpPr>
            <p:cNvPr id="36" name="Freihandform: Form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sp>
          <p:nvSpPr>
            <p:cNvPr id="37" name="El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2" name="Ellipse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13" name="Gruppieren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ihandform: Form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1" name="Ellipse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2" name="Titel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de-DE"/>
              <a:t>Mastertitelformat bearbeiten</a:t>
            </a:r>
            <a:endParaRPr lang="de-DE" dirty="0"/>
          </a:p>
        </p:txBody>
      </p:sp>
      <p:sp>
        <p:nvSpPr>
          <p:cNvPr id="3" name="Inhaltsplatzhalt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Inhaltsplatzhalt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Datumsplatzhalter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de-DE"/>
              <a:t>Dienstag, 2. Februar 20XX</a:t>
            </a:r>
          </a:p>
        </p:txBody>
      </p:sp>
      <p:sp>
        <p:nvSpPr>
          <p:cNvPr id="6" name="Fußzeilenplatzhalt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de-DE"/>
              <a:t>Beispiel für einen Fußzeilentext</a:t>
            </a:r>
          </a:p>
        </p:txBody>
      </p:sp>
      <p:sp>
        <p:nvSpPr>
          <p:cNvPr id="7" name="Foliennummernplatzhalt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ihandform: Form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2" name="Ellipse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2" name="Titel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de-DE"/>
              <a:t>Mastertitelformat bearbeiten</a:t>
            </a:r>
            <a:endParaRPr lang="de-DE" dirty="0"/>
          </a:p>
        </p:txBody>
      </p:sp>
      <p:sp>
        <p:nvSpPr>
          <p:cNvPr id="3" name="Inhaltsplatzhalt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Textplatzhalt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a:t>Mastertextformat bearbeiten</a:t>
            </a:r>
          </a:p>
        </p:txBody>
      </p:sp>
      <p:sp>
        <p:nvSpPr>
          <p:cNvPr id="5" name="Datumsplatzhalter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de-DE"/>
              <a:t>Dienstag, 2. Februar 20XX</a:t>
            </a:r>
          </a:p>
        </p:txBody>
      </p:sp>
      <p:sp>
        <p:nvSpPr>
          <p:cNvPr id="6" name="Fußzeilenplatzhalt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de-DE"/>
              <a:t>Beispiel für einen Fußzeilentext</a:t>
            </a:r>
          </a:p>
        </p:txBody>
      </p:sp>
      <p:sp>
        <p:nvSpPr>
          <p:cNvPr id="7" name="Foliennummernplatzhalt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de-DE"/>
              <a:t>Titel durch Klicken hinzufügen</a:t>
            </a:r>
          </a:p>
        </p:txBody>
      </p:sp>
      <p:sp>
        <p:nvSpPr>
          <p:cNvPr id="7" name="Inhaltsplatzhalt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de-DE" sz="1600"/>
              <a:t>Klicken Sie, um Text hinzuzufügen.</a:t>
            </a:r>
          </a:p>
        </p:txBody>
      </p:sp>
      <p:sp>
        <p:nvSpPr>
          <p:cNvPr id="17" name="Bildplatzhalt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de-DE"/>
              <a:t>Bild durch Klicken auf Symbol hinzufügen</a:t>
            </a:r>
          </a:p>
        </p:txBody>
      </p:sp>
      <p:sp>
        <p:nvSpPr>
          <p:cNvPr id="22" name="Bildplatzhalt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de-DE"/>
              <a:t>Bild durch Klicken auf Symbol hinzufügen</a:t>
            </a:r>
          </a:p>
        </p:txBody>
      </p:sp>
      <p:sp>
        <p:nvSpPr>
          <p:cNvPr id="25" name="Bildplatzhalt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de-DE"/>
              <a:t>Bild durch Klicken auf Symbol hinzufügen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6" name="Ellipse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10" name="Gruppieren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ihandform: Form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2" name="Ellipse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Einführun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de-DE"/>
              <a:t>Mastertitelformat bearbeiten</a:t>
            </a:r>
            <a:endParaRPr lang="de-DE" dirty="0"/>
          </a:p>
        </p:txBody>
      </p:sp>
      <p:sp>
        <p:nvSpPr>
          <p:cNvPr id="12" name="Bildplatzhalt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de-DE"/>
              <a:t>Bild durch Klicken auf Symbol hinzufügen</a:t>
            </a:r>
          </a:p>
        </p:txBody>
      </p:sp>
      <p:sp>
        <p:nvSpPr>
          <p:cNvPr id="18" name="Bildplatzhalt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de-DE"/>
              <a:t>Bild durch Klicken auf Symbol hinzufügen</a:t>
            </a:r>
          </a:p>
        </p:txBody>
      </p:sp>
      <p:sp>
        <p:nvSpPr>
          <p:cNvPr id="19" name="Bildplatzhalt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de-DE"/>
              <a:t>Bild durch Klicken auf Symbol hinzufügen</a:t>
            </a:r>
          </a:p>
        </p:txBody>
      </p:sp>
      <p:sp>
        <p:nvSpPr>
          <p:cNvPr id="20" name="Bildplatzhalt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de-DE"/>
              <a:t>Bild durch Klicken auf Symbol hinzufügen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11" name="Inhaltsplatzhalt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de-DE"/>
              <a:t>Mastertextformat bearbeiten</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Abschnittsumbruch">
    <p:bg>
      <p:bgRef idx="1001">
        <a:schemeClr val="bg1"/>
      </p:bgRef>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de-DE"/>
              <a:t>Bild durch Klicken auf Symbol hinzufügen</a:t>
            </a:r>
          </a:p>
        </p:txBody>
      </p:sp>
      <p:sp>
        <p:nvSpPr>
          <p:cNvPr id="4" name="Datumsplatzhalter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de-DE"/>
              <a:t>Dienstag, 2. Februar 20XX</a:t>
            </a:r>
          </a:p>
        </p:txBody>
      </p:sp>
      <p:sp>
        <p:nvSpPr>
          <p:cNvPr id="5" name="Fußzeilenplatzhalt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de-DE"/>
              <a:t>Beispiel für einen Fußzeilentext</a:t>
            </a:r>
          </a:p>
        </p:txBody>
      </p:sp>
      <p:sp>
        <p:nvSpPr>
          <p:cNvPr id="6" name="Foliennummernplatzhalt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de-DE" smtClean="0"/>
              <a:t>‹Nr.›</a:t>
            </a:fld>
            <a:endParaRPr lang="de-DE"/>
          </a:p>
        </p:txBody>
      </p:sp>
      <p:sp>
        <p:nvSpPr>
          <p:cNvPr id="13" name="Rechteck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4" name="Rechteck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de-DE"/>
              <a:t>Mastertitelformat bearbeiten</a:t>
            </a:r>
            <a:endParaRPr lang="de-DE" dirty="0"/>
          </a:p>
        </p:txBody>
      </p:sp>
      <p:sp>
        <p:nvSpPr>
          <p:cNvPr id="16" name="Untertitel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de-DE">
                <a:solidFill>
                  <a:schemeClr val="tx1">
                    <a:alpha val="60000"/>
                  </a:schemeClr>
                </a:solidFill>
              </a:rPr>
              <a:t>Master-Untertitelformat bearbeiten</a:t>
            </a:r>
            <a:endParaRPr lang="de-DE"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Abschnittsumbruch">
    <p:bg>
      <p:bgRef idx="1001">
        <a:schemeClr val="bg1"/>
      </p:bgRef>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de-DE"/>
              <a:t>Bild durch Klicken auf Symbol hinzufügen</a:t>
            </a:r>
          </a:p>
        </p:txBody>
      </p:sp>
      <p:sp>
        <p:nvSpPr>
          <p:cNvPr id="16" name="Untertitel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de-DE">
                <a:solidFill>
                  <a:schemeClr val="tx1">
                    <a:alpha val="60000"/>
                  </a:schemeClr>
                </a:solidFill>
              </a:rPr>
              <a:t>Master-Untertitelformat bearbeiten</a:t>
            </a:r>
            <a:endParaRPr lang="de-DE" dirty="0">
              <a:solidFill>
                <a:schemeClr val="tx1">
                  <a:alpha val="60000"/>
                </a:schemeClr>
              </a:solidFill>
            </a:endParaRPr>
          </a:p>
        </p:txBody>
      </p:sp>
      <p:sp>
        <p:nvSpPr>
          <p:cNvPr id="15" name="Titel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de-DE"/>
              <a:t>Mastertitelformat bearbeiten</a:t>
            </a:r>
            <a:endParaRPr lang="de-DE"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Diagrammtabelle (Timeline)">
    <p:spTree>
      <p:nvGrpSpPr>
        <p:cNvPr id="1" name=""/>
        <p:cNvGrpSpPr/>
        <p:nvPr/>
      </p:nvGrpSpPr>
      <p:grpSpPr>
        <a:xfrm>
          <a:off x="0" y="0"/>
          <a:ext cx="0" cy="0"/>
          <a:chOff x="0" y="0"/>
          <a:chExt cx="0" cy="0"/>
        </a:xfrm>
      </p:grpSpPr>
      <p:grpSp>
        <p:nvGrpSpPr>
          <p:cNvPr id="12" name="Gruppieren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ihandform: Form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sp>
          <p:nvSpPr>
            <p:cNvPr id="14" name="Ellipse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5" name="Ellipse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6" name="Freihandform: Form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grpSp>
      <p:sp>
        <p:nvSpPr>
          <p:cNvPr id="2" name="Titel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de-DE" dirty="0"/>
            </a:lvl1pPr>
          </a:lstStyle>
          <a:p>
            <a:pPr lvl="0" rtl="0">
              <a:lnSpc>
                <a:spcPct val="100000"/>
              </a:lnSpc>
            </a:pPr>
            <a:r>
              <a:rPr lang="de-DE"/>
              <a:t>Mastertitelformat bearbeiten</a:t>
            </a:r>
          </a:p>
        </p:txBody>
      </p:sp>
      <p:sp>
        <p:nvSpPr>
          <p:cNvPr id="3" name="Inhaltsplatzhalt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Datumsplatzhalter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de-DE"/>
              <a:t>Dienstag, 2. Februar 20XX</a:t>
            </a:r>
          </a:p>
        </p:txBody>
      </p:sp>
      <p:sp>
        <p:nvSpPr>
          <p:cNvPr id="5" name="Fußzeilenplatzhalt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Zitat">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de-DE"/>
              <a:t>Mastertitelformat bearbeiten</a:t>
            </a:r>
            <a:endParaRPr lang="de-DE" dirty="0"/>
          </a:p>
        </p:txBody>
      </p:sp>
      <p:grpSp>
        <p:nvGrpSpPr>
          <p:cNvPr id="8" name="Gruppieren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ihand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0" name="Freihand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1" name="Freihand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12" name="Ellipse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7" name="Inhaltsplatzhalt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de-DE"/>
              <a:t>Mastertextformat bearbeiten</a:t>
            </a:r>
          </a:p>
        </p:txBody>
      </p:sp>
      <p:sp>
        <p:nvSpPr>
          <p:cNvPr id="15" name="Bildplatzhalt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de-DE"/>
              <a:t>Bild durch Klicken auf Symbol hinzufügen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p>
        </p:txBody>
      </p:sp>
      <p:sp>
        <p:nvSpPr>
          <p:cNvPr id="34" name="Ellipse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0" name="Titel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de-DE"/>
              <a:t>Team</a:t>
            </a:r>
          </a:p>
        </p:txBody>
      </p:sp>
      <p:grpSp>
        <p:nvGrpSpPr>
          <p:cNvPr id="51" name="Gruppieren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ihandform: Form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p>
          </p:txBody>
        </p:sp>
        <p:sp>
          <p:nvSpPr>
            <p:cNvPr id="53" name="Freihandform: Form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solidFill>
                  <a:schemeClr val="tx1"/>
                </a:solidFill>
              </a:endParaRPr>
            </a:p>
          </p:txBody>
        </p:sp>
        <p:sp>
          <p:nvSpPr>
            <p:cNvPr id="54" name="Ellipse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55" name="Ellipse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56" name="Bildplatzhalt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de-DE"/>
              <a:t>Bild durch Klicken auf Symbol hinzufügen</a:t>
            </a:r>
          </a:p>
        </p:txBody>
      </p:sp>
      <p:sp>
        <p:nvSpPr>
          <p:cNvPr id="57" name="Bildplatzhalt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de-DE"/>
              <a:t>Bild durch Klicken auf Symbol hinzufügen</a:t>
            </a:r>
          </a:p>
        </p:txBody>
      </p:sp>
      <p:sp>
        <p:nvSpPr>
          <p:cNvPr id="58" name="Bildplatzhalt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de-DE"/>
              <a:t>Bild durch Klicken auf Symbol hinzufügen</a:t>
            </a:r>
            <a:endParaRPr lang="de-DE" dirty="0"/>
          </a:p>
        </p:txBody>
      </p:sp>
      <p:sp>
        <p:nvSpPr>
          <p:cNvPr id="59" name="Bildplatzhalt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de-DE"/>
              <a:t>Bild durch Klicken auf Symbol hinzufügen</a:t>
            </a:r>
          </a:p>
        </p:txBody>
      </p:sp>
      <p:sp>
        <p:nvSpPr>
          <p:cNvPr id="63" name="Textplatzhalt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de-DE"/>
              <a:t>Name</a:t>
            </a:r>
          </a:p>
        </p:txBody>
      </p:sp>
      <p:sp>
        <p:nvSpPr>
          <p:cNvPr id="61" name="Textplatzhalt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de-DE"/>
              <a:t>Titel</a:t>
            </a:r>
          </a:p>
        </p:txBody>
      </p:sp>
      <p:sp>
        <p:nvSpPr>
          <p:cNvPr id="65" name="Textplatzhalt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de-DE"/>
              <a:t>Name</a:t>
            </a:r>
          </a:p>
        </p:txBody>
      </p:sp>
      <p:sp>
        <p:nvSpPr>
          <p:cNvPr id="64" name="Textplatzhalt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de-DE"/>
              <a:t>Titel</a:t>
            </a:r>
          </a:p>
        </p:txBody>
      </p:sp>
      <p:sp>
        <p:nvSpPr>
          <p:cNvPr id="67" name="Textplatzhalt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de-DE"/>
              <a:t>Name</a:t>
            </a:r>
          </a:p>
        </p:txBody>
      </p:sp>
      <p:sp>
        <p:nvSpPr>
          <p:cNvPr id="66" name="Textplatzhalt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de-DE"/>
              <a:t>Titel</a:t>
            </a:r>
          </a:p>
        </p:txBody>
      </p:sp>
      <p:sp>
        <p:nvSpPr>
          <p:cNvPr id="69" name="Textplatzhalt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de-DE"/>
              <a:t>Name</a:t>
            </a:r>
          </a:p>
        </p:txBody>
      </p:sp>
      <p:sp>
        <p:nvSpPr>
          <p:cNvPr id="68" name="Textplatzhalt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de-DE"/>
              <a:t>Titel</a:t>
            </a:r>
          </a:p>
        </p:txBody>
      </p:sp>
      <p:sp>
        <p:nvSpPr>
          <p:cNvPr id="4" name="Datumsplatzhalter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Inhalt 2 Spalte (Vergleichsfolie)">
    <p:spTree>
      <p:nvGrpSpPr>
        <p:cNvPr id="1" name=""/>
        <p:cNvGrpSpPr/>
        <p:nvPr/>
      </p:nvGrpSpPr>
      <p:grpSpPr>
        <a:xfrm>
          <a:off x="0" y="0"/>
          <a:ext cx="0" cy="0"/>
          <a:chOff x="0" y="0"/>
          <a:chExt cx="0" cy="0"/>
        </a:xfrm>
      </p:grpSpPr>
      <p:sp>
        <p:nvSpPr>
          <p:cNvPr id="12" name="Ellipse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1" name="Rechteck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p>
        </p:txBody>
      </p:sp>
      <p:sp>
        <p:nvSpPr>
          <p:cNvPr id="2" name="Titel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de-DE" sz="4800" dirty="0"/>
            </a:lvl1pPr>
          </a:lstStyle>
          <a:p>
            <a:pPr lvl="0" rtl="0">
              <a:lnSpc>
                <a:spcPct val="100000"/>
              </a:lnSpc>
            </a:pPr>
            <a:r>
              <a:rPr lang="de-DE"/>
              <a:t>Mastertitelformat bearbeiten</a:t>
            </a:r>
          </a:p>
        </p:txBody>
      </p:sp>
      <p:sp>
        <p:nvSpPr>
          <p:cNvPr id="3" name="Textplatzhalt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Textplatzhalt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de-DE" sz="1400" b="0" cap="all" spc="200" baseline="0" dirty="0">
                <a:solidFill>
                  <a:schemeClr val="tx1"/>
                </a:solidFill>
              </a:defRPr>
            </a:lvl1pPr>
          </a:lstStyle>
          <a:p>
            <a:pPr marL="228600" lvl="0" indent="-228600" rtl="0"/>
            <a:r>
              <a:rPr lang="de-DE"/>
              <a:t>Mastertextformat bearbeiten</a:t>
            </a:r>
          </a:p>
        </p:txBody>
      </p:sp>
      <p:sp>
        <p:nvSpPr>
          <p:cNvPr id="6" name="Inhaltsplatzhalt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7" name="Datumsplatzhalter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de-DE"/>
              <a:t>Dienstag, 2. Februar 20XX</a:t>
            </a:r>
          </a:p>
        </p:txBody>
      </p:sp>
      <p:sp>
        <p:nvSpPr>
          <p:cNvPr id="8" name="Fußzeilenplatzhalt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de-DE"/>
              <a:t>Beispiel für einen Fußzeilentext</a:t>
            </a:r>
          </a:p>
        </p:txBody>
      </p:sp>
      <p:sp>
        <p:nvSpPr>
          <p:cNvPr id="9" name="Foliennummernplatzhalt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de-DE"/>
              <a:t>Titelmasterformat durch Klicken bearbeiten</a:t>
            </a:r>
            <a:endParaRPr lang="de-DE" dirty="0"/>
          </a:p>
        </p:txBody>
      </p:sp>
      <p:sp>
        <p:nvSpPr>
          <p:cNvPr id="3" name="Textplatzhalt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de-DE"/>
              <a:t>Beispiel für einen Fußzeilentext</a:t>
            </a:r>
            <a:endParaRPr lang="de-DE" dirty="0"/>
          </a:p>
        </p:txBody>
      </p:sp>
      <p:sp>
        <p:nvSpPr>
          <p:cNvPr id="6" name="Foliennummernplatzhalt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de-DE" smtClean="0"/>
              <a:pPr/>
              <a:t>‹Nr.›</a:t>
            </a:fld>
            <a:endParaRPr lang="de-DE"/>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de-DE"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rtlCol="0" anchor="b" anchorCtr="0">
            <a:normAutofit/>
          </a:bodyPr>
          <a:lstStyle/>
          <a:p>
            <a:pPr rtl="0"/>
            <a:r>
              <a:rPr lang="de-DE" sz="2800" dirty="0"/>
              <a:t>Bildverarbeitung -</a:t>
            </a:r>
            <a:br>
              <a:rPr lang="de-DE" sz="2800" dirty="0"/>
            </a:br>
            <a:r>
              <a:rPr lang="de-DE" sz="2800" dirty="0"/>
              <a:t>Abschlusspräsentation</a:t>
            </a:r>
            <a:br>
              <a:rPr lang="de-DE" sz="3600" dirty="0"/>
            </a:br>
            <a:r>
              <a:rPr lang="de-DE" sz="3600" b="1" dirty="0" err="1"/>
              <a:t>CoinCat</a:t>
            </a:r>
            <a:endParaRPr lang="de-DE" sz="3600" b="1" dirty="0"/>
          </a:p>
        </p:txBody>
      </p:sp>
      <p:pic>
        <p:nvPicPr>
          <p:cNvPr id="14" name="Bildplatzhalter 13" descr="Datenpunkte Digitaler Hintergr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Untertitel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rtlCol="0">
            <a:normAutofit fontScale="92500" lnSpcReduction="20000"/>
          </a:bodyPr>
          <a:lstStyle/>
          <a:p>
            <a:pPr rtl="0"/>
            <a:r>
              <a:rPr lang="de-DE" dirty="0"/>
              <a:t>Tarik Glasmacher</a:t>
            </a:r>
          </a:p>
          <a:p>
            <a:pPr rtl="0"/>
            <a:r>
              <a:rPr lang="de-DE" dirty="0"/>
              <a:t>Tim Bering</a:t>
            </a:r>
          </a:p>
          <a:p>
            <a:pPr rtl="0"/>
            <a:r>
              <a:rPr lang="de-DE" dirty="0"/>
              <a:t>Bildverarbeitung WS22/23</a:t>
            </a:r>
          </a:p>
          <a:p>
            <a:pPr rtl="0"/>
            <a:r>
              <a:rPr lang="de-DE" dirty="0"/>
              <a:t>Freiwilliges Abschlussprojekt</a:t>
            </a:r>
          </a:p>
        </p:txBody>
      </p:sp>
      <p:pic>
        <p:nvPicPr>
          <p:cNvPr id="5" name="Grafik 4">
            <a:extLst>
              <a:ext uri="{FF2B5EF4-FFF2-40B4-BE49-F238E27FC236}">
                <a16:creationId xmlns:a16="http://schemas.microsoft.com/office/drawing/2014/main" id="{23085908-3D20-A0D4-BD0B-0E477ED3C6EE}"/>
              </a:ext>
            </a:extLst>
          </p:cNvPr>
          <p:cNvPicPr>
            <a:picLocks noChangeAspect="1"/>
          </p:cNvPicPr>
          <p:nvPr/>
        </p:nvPicPr>
        <p:blipFill>
          <a:blip r:embed="rId4"/>
          <a:stretch>
            <a:fillRect/>
          </a:stretch>
        </p:blipFill>
        <p:spPr>
          <a:xfrm>
            <a:off x="-44558" y="-334289"/>
            <a:ext cx="7541476" cy="7541476"/>
          </a:xfrm>
          <a:prstGeom prst="rect">
            <a:avLst/>
          </a:prstGeom>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350D31-2BEE-6410-2CDA-B31F1B7C885B}"/>
              </a:ext>
            </a:extLst>
          </p:cNvPr>
          <p:cNvSpPr>
            <a:spLocks noGrp="1"/>
          </p:cNvSpPr>
          <p:nvPr>
            <p:ph type="title"/>
          </p:nvPr>
        </p:nvSpPr>
        <p:spPr/>
        <p:txBody>
          <a:bodyPr/>
          <a:lstStyle/>
          <a:p>
            <a:r>
              <a:rPr lang="de-DE" dirty="0"/>
              <a:t>Vorbereitung I – Aufbau der Münzen</a:t>
            </a:r>
          </a:p>
        </p:txBody>
      </p:sp>
      <p:sp>
        <p:nvSpPr>
          <p:cNvPr id="3" name="Inhaltsplatzhalter 2">
            <a:extLst>
              <a:ext uri="{FF2B5EF4-FFF2-40B4-BE49-F238E27FC236}">
                <a16:creationId xmlns:a16="http://schemas.microsoft.com/office/drawing/2014/main" id="{3450C728-10EE-C9DC-A12E-DEAF87ADFDCD}"/>
              </a:ext>
            </a:extLst>
          </p:cNvPr>
          <p:cNvSpPr>
            <a:spLocks noGrp="1"/>
          </p:cNvSpPr>
          <p:nvPr>
            <p:ph idx="1"/>
          </p:nvPr>
        </p:nvSpPr>
        <p:spPr>
          <a:xfrm>
            <a:off x="550863" y="1824087"/>
            <a:ext cx="11090274" cy="3979625"/>
          </a:xfrm>
        </p:spPr>
        <p:txBody>
          <a:bodyPr/>
          <a:lstStyle/>
          <a:p>
            <a:r>
              <a:rPr lang="de-DE" dirty="0"/>
              <a:t>8 verschiedene Münztypen</a:t>
            </a:r>
          </a:p>
          <a:p>
            <a:r>
              <a:rPr lang="de-DE" dirty="0"/>
              <a:t>Große Ähnlichkeiten zwischen einigen Münzen</a:t>
            </a:r>
          </a:p>
          <a:p>
            <a:pPr lvl="1"/>
            <a:r>
              <a:rPr lang="de-DE" dirty="0"/>
              <a:t>0,01€ ; 0,02€ ; 0,05€ (</a:t>
            </a:r>
            <a:r>
              <a:rPr lang="de-DE" dirty="0" err="1"/>
              <a:t>Rotgeld</a:t>
            </a:r>
            <a:r>
              <a:rPr lang="de-DE" dirty="0"/>
              <a:t>)</a:t>
            </a:r>
          </a:p>
          <a:p>
            <a:pPr lvl="1"/>
            <a:r>
              <a:rPr lang="de-DE" dirty="0"/>
              <a:t>0,10€ ; 0,20€ ; 0,50€ (Kleingeld)</a:t>
            </a:r>
          </a:p>
          <a:p>
            <a:r>
              <a:rPr lang="de-DE" dirty="0" err="1"/>
              <a:t>Rotgeld</a:t>
            </a:r>
            <a:r>
              <a:rPr lang="de-DE" dirty="0"/>
              <a:t>: Schriftzug oben rechts, Kreis unten rechts, Diagonale Linien</a:t>
            </a:r>
          </a:p>
          <a:p>
            <a:r>
              <a:rPr lang="de-DE" dirty="0"/>
              <a:t>Kleingeld: Schriftzug unten rechts, Zeichen links mittig, Vertikale Linien links</a:t>
            </a:r>
          </a:p>
          <a:p>
            <a:r>
              <a:rPr lang="de-DE" dirty="0"/>
              <a:t>Metalle der 1,00€- und 2,00€-Münze sind jeweils invertiert</a:t>
            </a:r>
          </a:p>
          <a:p>
            <a:r>
              <a:rPr lang="de-DE" dirty="0"/>
              <a:t>Teilreflektierende Oberflächen</a:t>
            </a:r>
          </a:p>
        </p:txBody>
      </p:sp>
      <p:sp>
        <p:nvSpPr>
          <p:cNvPr id="4" name="Datumsplatzhalter 3">
            <a:extLst>
              <a:ext uri="{FF2B5EF4-FFF2-40B4-BE49-F238E27FC236}">
                <a16:creationId xmlns:a16="http://schemas.microsoft.com/office/drawing/2014/main" id="{139A23ED-486E-2DD6-E640-63B4BC91C0FF}"/>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005EC14B-EA12-A80A-74F0-97786E575136}"/>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3682F3F7-3BD4-34AF-6D66-22177F1F1B63}"/>
              </a:ext>
            </a:extLst>
          </p:cNvPr>
          <p:cNvSpPr>
            <a:spLocks noGrp="1"/>
          </p:cNvSpPr>
          <p:nvPr>
            <p:ph type="sldNum" sz="quarter" idx="12"/>
          </p:nvPr>
        </p:nvSpPr>
        <p:spPr/>
        <p:txBody>
          <a:bodyPr/>
          <a:lstStyle/>
          <a:p>
            <a:pPr rtl="0"/>
            <a:fld id="{DBA1B0FB-D917-4C8C-928F-313BD683BF39}" type="slidenum">
              <a:rPr lang="de-DE" smtClean="0"/>
              <a:t>10</a:t>
            </a:fld>
            <a:endParaRPr lang="de-DE"/>
          </a:p>
        </p:txBody>
      </p:sp>
      <p:pic>
        <p:nvPicPr>
          <p:cNvPr id="8" name="Grafik 7">
            <a:extLst>
              <a:ext uri="{FF2B5EF4-FFF2-40B4-BE49-F238E27FC236}">
                <a16:creationId xmlns:a16="http://schemas.microsoft.com/office/drawing/2014/main" id="{A78E6A12-B6C6-CFD6-23AD-8664F9ABFEC6}"/>
              </a:ext>
            </a:extLst>
          </p:cNvPr>
          <p:cNvPicPr>
            <a:picLocks noChangeAspect="1"/>
          </p:cNvPicPr>
          <p:nvPr/>
        </p:nvPicPr>
        <p:blipFill>
          <a:blip r:embed="rId2"/>
          <a:stretch>
            <a:fillRect/>
          </a:stretch>
        </p:blipFill>
        <p:spPr>
          <a:xfrm>
            <a:off x="7951441" y="1369163"/>
            <a:ext cx="3994844" cy="2906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47573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9BE9DC-8A67-3082-1191-857FCE34DE1A}"/>
              </a:ext>
            </a:extLst>
          </p:cNvPr>
          <p:cNvSpPr>
            <a:spLocks noGrp="1"/>
          </p:cNvSpPr>
          <p:nvPr>
            <p:ph type="title"/>
          </p:nvPr>
        </p:nvSpPr>
        <p:spPr/>
        <p:txBody>
          <a:bodyPr/>
          <a:lstStyle/>
          <a:p>
            <a:r>
              <a:rPr lang="de-DE" dirty="0"/>
              <a:t>Vorbereitung II – Aufbau des Eingabebildes</a:t>
            </a:r>
          </a:p>
        </p:txBody>
      </p:sp>
      <p:sp>
        <p:nvSpPr>
          <p:cNvPr id="3" name="Inhaltsplatzhalter 2">
            <a:extLst>
              <a:ext uri="{FF2B5EF4-FFF2-40B4-BE49-F238E27FC236}">
                <a16:creationId xmlns:a16="http://schemas.microsoft.com/office/drawing/2014/main" id="{F56813D3-6D6B-E09D-FBE9-02DD8E7E50F7}"/>
              </a:ext>
            </a:extLst>
          </p:cNvPr>
          <p:cNvSpPr>
            <a:spLocks noGrp="1"/>
          </p:cNvSpPr>
          <p:nvPr>
            <p:ph idx="1"/>
          </p:nvPr>
        </p:nvSpPr>
        <p:spPr>
          <a:xfrm>
            <a:off x="550862" y="1934988"/>
            <a:ext cx="11090274" cy="2721019"/>
          </a:xfrm>
        </p:spPr>
        <p:txBody>
          <a:bodyPr/>
          <a:lstStyle/>
          <a:p>
            <a:r>
              <a:rPr lang="de-DE" dirty="0"/>
              <a:t>Potenzielle Überlagerung von Münzen</a:t>
            </a:r>
          </a:p>
          <a:p>
            <a:r>
              <a:rPr lang="de-DE" dirty="0"/>
              <a:t>Nicht durchgängig gleiche Vorderseite</a:t>
            </a:r>
          </a:p>
          <a:p>
            <a:r>
              <a:rPr lang="de-DE" dirty="0"/>
              <a:t>Unterschiedliche Belichtung</a:t>
            </a:r>
          </a:p>
          <a:p>
            <a:r>
              <a:rPr lang="de-DE" dirty="0"/>
              <a:t>Unterschiedliche Auflösung</a:t>
            </a:r>
          </a:p>
          <a:p>
            <a:r>
              <a:rPr lang="de-DE" dirty="0"/>
              <a:t>Unterschiedliche Brennweiten</a:t>
            </a:r>
          </a:p>
          <a:p>
            <a:r>
              <a:rPr lang="de-DE" dirty="0"/>
              <a:t>Abgeschnittene Münzen</a:t>
            </a:r>
          </a:p>
          <a:p>
            <a:r>
              <a:rPr lang="de-DE" dirty="0"/>
              <a:t>Perspektivische Verzerrung*</a:t>
            </a:r>
          </a:p>
        </p:txBody>
      </p:sp>
      <p:sp>
        <p:nvSpPr>
          <p:cNvPr id="4" name="Datumsplatzhalter 3">
            <a:extLst>
              <a:ext uri="{FF2B5EF4-FFF2-40B4-BE49-F238E27FC236}">
                <a16:creationId xmlns:a16="http://schemas.microsoft.com/office/drawing/2014/main" id="{B16EE26F-B385-2A8C-7750-35B940317EF6}"/>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8EE22CAF-9CB4-61CC-250C-6ECD4B6AC173}"/>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2EA2980C-EC67-6EEF-2C02-B2BFA6598F53}"/>
              </a:ext>
            </a:extLst>
          </p:cNvPr>
          <p:cNvSpPr>
            <a:spLocks noGrp="1"/>
          </p:cNvSpPr>
          <p:nvPr>
            <p:ph type="sldNum" sz="quarter" idx="12"/>
          </p:nvPr>
        </p:nvSpPr>
        <p:spPr/>
        <p:txBody>
          <a:bodyPr/>
          <a:lstStyle/>
          <a:p>
            <a:pPr rtl="0"/>
            <a:fld id="{DBA1B0FB-D917-4C8C-928F-313BD683BF39}" type="slidenum">
              <a:rPr lang="de-DE" smtClean="0"/>
              <a:t>11</a:t>
            </a:fld>
            <a:endParaRPr lang="de-DE"/>
          </a:p>
        </p:txBody>
      </p:sp>
      <p:sp>
        <p:nvSpPr>
          <p:cNvPr id="7" name="Textfeld 6">
            <a:extLst>
              <a:ext uri="{FF2B5EF4-FFF2-40B4-BE49-F238E27FC236}">
                <a16:creationId xmlns:a16="http://schemas.microsoft.com/office/drawing/2014/main" id="{2FC89C85-FBD2-98D3-1412-B5B39EDD3F1C}"/>
              </a:ext>
            </a:extLst>
          </p:cNvPr>
          <p:cNvSpPr txBox="1"/>
          <p:nvPr/>
        </p:nvSpPr>
        <p:spPr>
          <a:xfrm>
            <a:off x="550862" y="5795682"/>
            <a:ext cx="10926203" cy="261610"/>
          </a:xfrm>
          <a:prstGeom prst="rect">
            <a:avLst/>
          </a:prstGeom>
          <a:noFill/>
        </p:spPr>
        <p:txBody>
          <a:bodyPr wrap="square" rtlCol="0">
            <a:spAutoFit/>
          </a:bodyPr>
          <a:lstStyle/>
          <a:p>
            <a:r>
              <a:rPr lang="de-DE" sz="1100" i="1" dirty="0">
                <a:solidFill>
                  <a:schemeClr val="tx1">
                    <a:lumMod val="50000"/>
                  </a:schemeClr>
                </a:solidFill>
              </a:rPr>
              <a:t>*siehe Abschnitt „Methodik“</a:t>
            </a:r>
          </a:p>
        </p:txBody>
      </p:sp>
      <p:pic>
        <p:nvPicPr>
          <p:cNvPr id="9" name="Grafik 8" descr="Ein Bild, das Text enthält.&#10;&#10;Automatisch generierte Beschreibung">
            <a:extLst>
              <a:ext uri="{FF2B5EF4-FFF2-40B4-BE49-F238E27FC236}">
                <a16:creationId xmlns:a16="http://schemas.microsoft.com/office/drawing/2014/main" id="{699187C3-29D7-4BBE-F0D9-D380636768D6}"/>
              </a:ext>
            </a:extLst>
          </p:cNvPr>
          <p:cNvPicPr>
            <a:picLocks noChangeAspect="1"/>
          </p:cNvPicPr>
          <p:nvPr/>
        </p:nvPicPr>
        <p:blipFill rotWithShape="1">
          <a:blip r:embed="rId2"/>
          <a:srcRect l="18511" t="34020" r="22927" b="35882"/>
          <a:stretch/>
        </p:blipFill>
        <p:spPr>
          <a:xfrm>
            <a:off x="6548755" y="1555240"/>
            <a:ext cx="4784165" cy="43712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9092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Methodik</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12</a:t>
            </a:fld>
            <a:endParaRPr lang="de-DE"/>
          </a:p>
        </p:txBody>
      </p:sp>
    </p:spTree>
    <p:extLst>
      <p:ext uri="{BB962C8B-B14F-4D97-AF65-F5344CB8AC3E}">
        <p14:creationId xmlns:p14="http://schemas.microsoft.com/office/powerpoint/2010/main" val="1780456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BD8AF5-F898-FA16-66E9-D5B1F479E74F}"/>
              </a:ext>
            </a:extLst>
          </p:cNvPr>
          <p:cNvSpPr>
            <a:spLocks noGrp="1"/>
          </p:cNvSpPr>
          <p:nvPr>
            <p:ph type="title"/>
          </p:nvPr>
        </p:nvSpPr>
        <p:spPr/>
        <p:txBody>
          <a:bodyPr/>
          <a:lstStyle/>
          <a:p>
            <a:r>
              <a:rPr lang="de-DE" dirty="0"/>
              <a:t>Methodik - Übersicht</a:t>
            </a:r>
          </a:p>
        </p:txBody>
      </p:sp>
      <p:sp>
        <p:nvSpPr>
          <p:cNvPr id="3" name="Inhaltsplatzhalter 2">
            <a:extLst>
              <a:ext uri="{FF2B5EF4-FFF2-40B4-BE49-F238E27FC236}">
                <a16:creationId xmlns:a16="http://schemas.microsoft.com/office/drawing/2014/main" id="{B00D69EE-B09C-5085-C2D6-3F1C780D381F}"/>
              </a:ext>
            </a:extLst>
          </p:cNvPr>
          <p:cNvSpPr>
            <a:spLocks noGrp="1"/>
          </p:cNvSpPr>
          <p:nvPr>
            <p:ph idx="1"/>
          </p:nvPr>
        </p:nvSpPr>
        <p:spPr/>
        <p:txBody>
          <a:bodyPr/>
          <a:lstStyle/>
          <a:p>
            <a:r>
              <a:rPr lang="de-DE" dirty="0"/>
              <a:t>Image Classification mit eigens trainiertem </a:t>
            </a:r>
            <a:r>
              <a:rPr lang="de-DE" b="1" dirty="0"/>
              <a:t>neuralen Netzwerk</a:t>
            </a:r>
          </a:p>
          <a:p>
            <a:r>
              <a:rPr lang="de-DE" dirty="0"/>
              <a:t>Trainiertes Netzwerk wird mehrfach genutzt</a:t>
            </a:r>
          </a:p>
          <a:p>
            <a:pPr lvl="1"/>
            <a:r>
              <a:rPr lang="de-DE" dirty="0"/>
              <a:t>Netzwerk wird bei jedem Nutzen </a:t>
            </a:r>
            <a:r>
              <a:rPr lang="de-DE" b="1" dirty="0"/>
              <a:t>nicht</a:t>
            </a:r>
            <a:r>
              <a:rPr lang="de-DE" dirty="0"/>
              <a:t> neu trainiert</a:t>
            </a:r>
          </a:p>
          <a:p>
            <a:r>
              <a:rPr lang="de-DE" dirty="0"/>
              <a:t>3-Step-Verfahren bei Bildeingabe:</a:t>
            </a:r>
          </a:p>
          <a:p>
            <a:pPr marL="800100" lvl="1" indent="-342900">
              <a:buFont typeface="+mj-lt"/>
              <a:buAutoNum type="arabicPeriod"/>
            </a:pPr>
            <a:r>
              <a:rPr lang="de-DE" dirty="0"/>
              <a:t>Vorverarbeitung</a:t>
            </a:r>
          </a:p>
          <a:p>
            <a:pPr marL="800100" lvl="1" indent="-342900">
              <a:buFont typeface="+mj-lt"/>
              <a:buAutoNum type="arabicPeriod"/>
            </a:pPr>
            <a:r>
              <a:rPr lang="de-DE" dirty="0"/>
              <a:t>Klassifikation</a:t>
            </a:r>
          </a:p>
          <a:p>
            <a:pPr marL="800100" lvl="1" indent="-342900">
              <a:buFont typeface="+mj-lt"/>
              <a:buAutoNum type="arabicPeriod"/>
            </a:pPr>
            <a:r>
              <a:rPr lang="de-DE" dirty="0"/>
              <a:t>Nachverarbeitung</a:t>
            </a:r>
          </a:p>
          <a:p>
            <a:endParaRPr lang="de-DE" dirty="0"/>
          </a:p>
        </p:txBody>
      </p:sp>
      <p:sp>
        <p:nvSpPr>
          <p:cNvPr id="4" name="Datumsplatzhalter 3">
            <a:extLst>
              <a:ext uri="{FF2B5EF4-FFF2-40B4-BE49-F238E27FC236}">
                <a16:creationId xmlns:a16="http://schemas.microsoft.com/office/drawing/2014/main" id="{E2756C09-06BE-8C79-CD67-B964F170A96F}"/>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A0C5B990-5340-620B-C01C-646BA19A7FD5}"/>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F8274145-E0BA-10C7-E9C2-2A17DA84CA8E}"/>
              </a:ext>
            </a:extLst>
          </p:cNvPr>
          <p:cNvSpPr>
            <a:spLocks noGrp="1"/>
          </p:cNvSpPr>
          <p:nvPr>
            <p:ph type="sldNum" sz="quarter" idx="12"/>
          </p:nvPr>
        </p:nvSpPr>
        <p:spPr/>
        <p:txBody>
          <a:bodyPr/>
          <a:lstStyle/>
          <a:p>
            <a:pPr rtl="0"/>
            <a:fld id="{DBA1B0FB-D917-4C8C-928F-313BD683BF39}" type="slidenum">
              <a:rPr lang="de-DE" smtClean="0"/>
              <a:t>13</a:t>
            </a:fld>
            <a:endParaRPr lang="de-DE"/>
          </a:p>
        </p:txBody>
      </p:sp>
      <p:pic>
        <p:nvPicPr>
          <p:cNvPr id="7" name="Grafik 6">
            <a:extLst>
              <a:ext uri="{FF2B5EF4-FFF2-40B4-BE49-F238E27FC236}">
                <a16:creationId xmlns:a16="http://schemas.microsoft.com/office/drawing/2014/main" id="{78847F37-2077-7EF0-B418-F21BD02B19DD}"/>
              </a:ext>
            </a:extLst>
          </p:cNvPr>
          <p:cNvPicPr>
            <a:picLocks noChangeAspect="1"/>
          </p:cNvPicPr>
          <p:nvPr/>
        </p:nvPicPr>
        <p:blipFill>
          <a:blip r:embed="rId2"/>
          <a:stretch>
            <a:fillRect/>
          </a:stretch>
        </p:blipFill>
        <p:spPr>
          <a:xfrm>
            <a:off x="6875571" y="2602004"/>
            <a:ext cx="4648789" cy="32912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09449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1B952F-8AD6-81F7-A002-81350B736363}"/>
              </a:ext>
            </a:extLst>
          </p:cNvPr>
          <p:cNvSpPr>
            <a:spLocks noGrp="1"/>
          </p:cNvSpPr>
          <p:nvPr>
            <p:ph type="title"/>
          </p:nvPr>
        </p:nvSpPr>
        <p:spPr>
          <a:xfrm>
            <a:off x="550862" y="549275"/>
            <a:ext cx="11091600" cy="761813"/>
          </a:xfrm>
        </p:spPr>
        <p:txBody>
          <a:bodyPr/>
          <a:lstStyle/>
          <a:p>
            <a:r>
              <a:rPr lang="de-DE" dirty="0"/>
              <a:t>Methodik - Vorverarbeitung</a:t>
            </a:r>
          </a:p>
        </p:txBody>
      </p:sp>
      <p:sp>
        <p:nvSpPr>
          <p:cNvPr id="3" name="Inhaltsplatzhalter 2">
            <a:extLst>
              <a:ext uri="{FF2B5EF4-FFF2-40B4-BE49-F238E27FC236}">
                <a16:creationId xmlns:a16="http://schemas.microsoft.com/office/drawing/2014/main" id="{17FC1231-614B-88DB-A414-C067F3FB573C}"/>
              </a:ext>
            </a:extLst>
          </p:cNvPr>
          <p:cNvSpPr>
            <a:spLocks noGrp="1"/>
          </p:cNvSpPr>
          <p:nvPr>
            <p:ph idx="1"/>
          </p:nvPr>
        </p:nvSpPr>
        <p:spPr>
          <a:xfrm>
            <a:off x="550863" y="1947934"/>
            <a:ext cx="11090274" cy="4008530"/>
          </a:xfrm>
        </p:spPr>
        <p:txBody>
          <a:bodyPr/>
          <a:lstStyle/>
          <a:p>
            <a:r>
              <a:rPr lang="de-DE" dirty="0"/>
              <a:t>Hough-Transformation zur Erkennung von Kreisen</a:t>
            </a:r>
          </a:p>
          <a:p>
            <a:r>
              <a:rPr lang="de-DE" dirty="0"/>
              <a:t>Ausschneiden der einzelnen Kreise</a:t>
            </a:r>
          </a:p>
          <a:p>
            <a:pPr lvl="1"/>
            <a:r>
              <a:rPr lang="de-DE" dirty="0"/>
              <a:t>Teilbildgröße auf 256x256px ändern</a:t>
            </a:r>
          </a:p>
          <a:p>
            <a:pPr lvl="2"/>
            <a:r>
              <a:rPr lang="de-DE" dirty="0"/>
              <a:t>Eingabegröße für neurales Netzwerk</a:t>
            </a:r>
          </a:p>
          <a:p>
            <a:r>
              <a:rPr lang="de-DE" dirty="0"/>
              <a:t>Erstellt Cells: Index </a:t>
            </a:r>
            <a:r>
              <a:rPr lang="de-DE" dirty="0">
                <a:sym typeface="Wingdings" panose="05000000000000000000" pitchFamily="2" charset="2"/>
              </a:rPr>
              <a:t> Bild-Pfad | Position auf Eingabebild (X | Y) | Radius | Münzwert (Platzhalter)</a:t>
            </a:r>
            <a:endParaRPr lang="de-DE" dirty="0"/>
          </a:p>
        </p:txBody>
      </p:sp>
      <p:sp>
        <p:nvSpPr>
          <p:cNvPr id="4" name="Datumsplatzhalter 3">
            <a:extLst>
              <a:ext uri="{FF2B5EF4-FFF2-40B4-BE49-F238E27FC236}">
                <a16:creationId xmlns:a16="http://schemas.microsoft.com/office/drawing/2014/main" id="{134305AD-5E10-6F47-3785-CA5B37465A71}"/>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05EFF882-F7A2-DF4B-7EE7-B4902B4B44D6}"/>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CF983FB2-3AEC-13B2-8B01-DFABA270F893}"/>
              </a:ext>
            </a:extLst>
          </p:cNvPr>
          <p:cNvSpPr>
            <a:spLocks noGrp="1"/>
          </p:cNvSpPr>
          <p:nvPr>
            <p:ph type="sldNum" sz="quarter" idx="12"/>
          </p:nvPr>
        </p:nvSpPr>
        <p:spPr/>
        <p:txBody>
          <a:bodyPr/>
          <a:lstStyle/>
          <a:p>
            <a:pPr rtl="0"/>
            <a:fld id="{DBA1B0FB-D917-4C8C-928F-313BD683BF39}" type="slidenum">
              <a:rPr lang="de-DE" smtClean="0"/>
              <a:t>14</a:t>
            </a:fld>
            <a:endParaRPr lang="de-DE"/>
          </a:p>
        </p:txBody>
      </p:sp>
      <p:sp>
        <p:nvSpPr>
          <p:cNvPr id="7" name="Rechteck 6">
            <a:extLst>
              <a:ext uri="{FF2B5EF4-FFF2-40B4-BE49-F238E27FC236}">
                <a16:creationId xmlns:a16="http://schemas.microsoft.com/office/drawing/2014/main" id="{35F89929-E4BB-2DD1-F17C-B1DA3899448C}"/>
              </a:ext>
            </a:extLst>
          </p:cNvPr>
          <p:cNvSpPr/>
          <p:nvPr/>
        </p:nvSpPr>
        <p:spPr>
          <a:xfrm>
            <a:off x="8054788" y="0"/>
            <a:ext cx="4137212" cy="17530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45A2AA86-C858-EC01-4B7D-6728D83C66E6}"/>
              </a:ext>
            </a:extLst>
          </p:cNvPr>
          <p:cNvSpPr txBox="1"/>
          <p:nvPr/>
        </p:nvSpPr>
        <p:spPr>
          <a:xfrm>
            <a:off x="8054788" y="-1307"/>
            <a:ext cx="4137212" cy="1754326"/>
          </a:xfrm>
          <a:prstGeom prst="rect">
            <a:avLst/>
          </a:prstGeom>
          <a:noFill/>
        </p:spPr>
        <p:txBody>
          <a:bodyPr wrap="square" rtlCol="0">
            <a:spAutoFit/>
          </a:bodyPr>
          <a:lstStyle/>
          <a:p>
            <a:r>
              <a:rPr lang="de-DE" dirty="0"/>
              <a:t>Benutzte Methoden:</a:t>
            </a:r>
          </a:p>
          <a:p>
            <a:r>
              <a:rPr lang="de-DE" i="1" dirty="0" err="1">
                <a:solidFill>
                  <a:schemeClr val="accent1">
                    <a:lumMod val="60000"/>
                    <a:lumOff val="40000"/>
                  </a:schemeClr>
                </a:solidFill>
              </a:rPr>
              <a:t>imfindcircles</a:t>
            </a:r>
            <a:r>
              <a:rPr lang="de-DE" i="1" dirty="0">
                <a:solidFill>
                  <a:schemeClr val="accent1">
                    <a:lumMod val="60000"/>
                    <a:lumOff val="40000"/>
                  </a:schemeClr>
                </a:solidFill>
              </a:rPr>
              <a:t>() </a:t>
            </a:r>
            <a:r>
              <a:rPr lang="de-DE" sz="1050" dirty="0"/>
              <a:t>[Computer Vision Toolbox]</a:t>
            </a:r>
          </a:p>
          <a:p>
            <a:r>
              <a:rPr lang="de-DE" i="1" dirty="0" err="1">
                <a:solidFill>
                  <a:schemeClr val="accent1">
                    <a:lumMod val="60000"/>
                    <a:lumOff val="40000"/>
                  </a:schemeClr>
                </a:solidFill>
              </a:rPr>
              <a:t>viscircles</a:t>
            </a:r>
            <a:r>
              <a:rPr lang="de-DE" i="1" dirty="0">
                <a:solidFill>
                  <a:schemeClr val="accent1">
                    <a:lumMod val="60000"/>
                    <a:lumOff val="40000"/>
                  </a:schemeClr>
                </a:solidFill>
              </a:rPr>
              <a:t>() </a:t>
            </a:r>
            <a:r>
              <a:rPr lang="de-DE" sz="1050" dirty="0"/>
              <a:t>[Computer Vision Toolbox]</a:t>
            </a:r>
          </a:p>
          <a:p>
            <a:r>
              <a:rPr lang="de-DE" i="1" dirty="0" err="1">
                <a:solidFill>
                  <a:schemeClr val="accent1">
                    <a:lumMod val="60000"/>
                    <a:lumOff val="40000"/>
                  </a:schemeClr>
                </a:solidFill>
              </a:rPr>
              <a:t>imcrop</a:t>
            </a:r>
            <a:r>
              <a:rPr lang="de-DE" i="1" dirty="0">
                <a:solidFill>
                  <a:schemeClr val="accent1">
                    <a:lumMod val="60000"/>
                    <a:lumOff val="40000"/>
                  </a:schemeClr>
                </a:solidFill>
              </a:rPr>
              <a:t>() </a:t>
            </a:r>
            <a:r>
              <a:rPr lang="de-DE" sz="1050" dirty="0"/>
              <a:t>[Image Processing Toolbox]</a:t>
            </a:r>
            <a:endParaRPr lang="de-DE" sz="1050" i="1" dirty="0">
              <a:solidFill>
                <a:schemeClr val="accent1">
                  <a:lumMod val="60000"/>
                  <a:lumOff val="40000"/>
                </a:schemeClr>
              </a:solidFill>
            </a:endParaRPr>
          </a:p>
          <a:p>
            <a:r>
              <a:rPr lang="de-DE" i="1" dirty="0" err="1">
                <a:solidFill>
                  <a:schemeClr val="accent1">
                    <a:lumMod val="60000"/>
                    <a:lumOff val="40000"/>
                  </a:schemeClr>
                </a:solidFill>
              </a:rPr>
              <a:t>imresize</a:t>
            </a:r>
            <a:r>
              <a:rPr lang="de-DE" i="1" dirty="0">
                <a:solidFill>
                  <a:schemeClr val="accent1">
                    <a:lumMod val="60000"/>
                    <a:lumOff val="40000"/>
                  </a:schemeClr>
                </a:solidFill>
              </a:rPr>
              <a:t>() </a:t>
            </a:r>
            <a:r>
              <a:rPr lang="de-DE" sz="1050" dirty="0"/>
              <a:t>[Image Processing Toolbox]</a:t>
            </a:r>
          </a:p>
          <a:p>
            <a:r>
              <a:rPr lang="de-DE" i="1" dirty="0" err="1">
                <a:solidFill>
                  <a:schemeClr val="accent1">
                    <a:lumMod val="60000"/>
                    <a:lumOff val="40000"/>
                  </a:schemeClr>
                </a:solidFill>
              </a:rPr>
              <a:t>ndgrid</a:t>
            </a:r>
            <a:r>
              <a:rPr lang="de-DE" i="1" dirty="0">
                <a:solidFill>
                  <a:schemeClr val="accent1">
                    <a:lumMod val="60000"/>
                    <a:lumOff val="40000"/>
                  </a:schemeClr>
                </a:solidFill>
              </a:rPr>
              <a:t>()</a:t>
            </a:r>
          </a:p>
        </p:txBody>
      </p:sp>
      <p:pic>
        <p:nvPicPr>
          <p:cNvPr id="10" name="Grafik 9" descr="Ein Bild, das Text enthält.&#10;&#10;Automatisch generierte Beschreibung">
            <a:extLst>
              <a:ext uri="{FF2B5EF4-FFF2-40B4-BE49-F238E27FC236}">
                <a16:creationId xmlns:a16="http://schemas.microsoft.com/office/drawing/2014/main" id="{43075486-1AB4-AEF2-2083-2632DA8CFC91}"/>
              </a:ext>
            </a:extLst>
          </p:cNvPr>
          <p:cNvPicPr>
            <a:picLocks noChangeAspect="1"/>
          </p:cNvPicPr>
          <p:nvPr/>
        </p:nvPicPr>
        <p:blipFill>
          <a:blip r:embed="rId2"/>
          <a:stretch>
            <a:fillRect/>
          </a:stretch>
        </p:blipFill>
        <p:spPr>
          <a:xfrm>
            <a:off x="204645" y="4531609"/>
            <a:ext cx="3049493" cy="1715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Grafik 11" descr="Ein Bild, das Münze enthält.&#10;&#10;Automatisch generierte Beschreibung">
            <a:extLst>
              <a:ext uri="{FF2B5EF4-FFF2-40B4-BE49-F238E27FC236}">
                <a16:creationId xmlns:a16="http://schemas.microsoft.com/office/drawing/2014/main" id="{D2815DF1-5F56-AD66-6BBD-0B1D9BBB3220}"/>
              </a:ext>
            </a:extLst>
          </p:cNvPr>
          <p:cNvPicPr>
            <a:picLocks noChangeAspect="1"/>
          </p:cNvPicPr>
          <p:nvPr/>
        </p:nvPicPr>
        <p:blipFill>
          <a:blip r:embed="rId3"/>
          <a:stretch>
            <a:fillRect/>
          </a:stretch>
        </p:blipFill>
        <p:spPr>
          <a:xfrm>
            <a:off x="11155577" y="4631202"/>
            <a:ext cx="774515" cy="774515"/>
          </a:xfrm>
          <a:prstGeom prst="rect">
            <a:avLst/>
          </a:prstGeom>
        </p:spPr>
      </p:pic>
      <p:pic>
        <p:nvPicPr>
          <p:cNvPr id="14" name="Grafik 13" descr="Ein Bild, das Münze enthält.&#10;&#10;Automatisch generierte Beschreibung">
            <a:extLst>
              <a:ext uri="{FF2B5EF4-FFF2-40B4-BE49-F238E27FC236}">
                <a16:creationId xmlns:a16="http://schemas.microsoft.com/office/drawing/2014/main" id="{9D1944A9-DEB2-1F06-5453-CF267A497708}"/>
              </a:ext>
            </a:extLst>
          </p:cNvPr>
          <p:cNvPicPr>
            <a:picLocks noChangeAspect="1"/>
          </p:cNvPicPr>
          <p:nvPr/>
        </p:nvPicPr>
        <p:blipFill>
          <a:blip r:embed="rId4"/>
          <a:stretch>
            <a:fillRect/>
          </a:stretch>
        </p:blipFill>
        <p:spPr>
          <a:xfrm>
            <a:off x="10381064" y="4631202"/>
            <a:ext cx="774514" cy="774514"/>
          </a:xfrm>
          <a:prstGeom prst="rect">
            <a:avLst/>
          </a:prstGeom>
        </p:spPr>
      </p:pic>
      <p:pic>
        <p:nvPicPr>
          <p:cNvPr id="16" name="Grafik 15" descr="Ein Bild, das Münze enthält.&#10;&#10;Automatisch generierte Beschreibung">
            <a:extLst>
              <a:ext uri="{FF2B5EF4-FFF2-40B4-BE49-F238E27FC236}">
                <a16:creationId xmlns:a16="http://schemas.microsoft.com/office/drawing/2014/main" id="{B0334506-D57A-0FBA-F9E3-64BE7114C2D4}"/>
              </a:ext>
            </a:extLst>
          </p:cNvPr>
          <p:cNvPicPr>
            <a:picLocks noChangeAspect="1"/>
          </p:cNvPicPr>
          <p:nvPr/>
        </p:nvPicPr>
        <p:blipFill>
          <a:blip r:embed="rId5"/>
          <a:stretch>
            <a:fillRect/>
          </a:stretch>
        </p:blipFill>
        <p:spPr>
          <a:xfrm>
            <a:off x="11155579" y="5405717"/>
            <a:ext cx="774514" cy="774514"/>
          </a:xfrm>
          <a:prstGeom prst="rect">
            <a:avLst/>
          </a:prstGeom>
        </p:spPr>
      </p:pic>
      <p:pic>
        <p:nvPicPr>
          <p:cNvPr id="18" name="Grafik 17" descr="Ein Bild, das Münze enthält.&#10;&#10;Automatisch generierte Beschreibung">
            <a:extLst>
              <a:ext uri="{FF2B5EF4-FFF2-40B4-BE49-F238E27FC236}">
                <a16:creationId xmlns:a16="http://schemas.microsoft.com/office/drawing/2014/main" id="{5319C052-526F-75BB-532E-C4CED8EABA69}"/>
              </a:ext>
            </a:extLst>
          </p:cNvPr>
          <p:cNvPicPr>
            <a:picLocks noChangeAspect="1"/>
          </p:cNvPicPr>
          <p:nvPr/>
        </p:nvPicPr>
        <p:blipFill>
          <a:blip r:embed="rId6"/>
          <a:stretch>
            <a:fillRect/>
          </a:stretch>
        </p:blipFill>
        <p:spPr>
          <a:xfrm>
            <a:off x="10381065" y="5405718"/>
            <a:ext cx="774513" cy="774513"/>
          </a:xfrm>
          <a:prstGeom prst="rect">
            <a:avLst/>
          </a:prstGeom>
        </p:spPr>
      </p:pic>
      <p:pic>
        <p:nvPicPr>
          <p:cNvPr id="20" name="Grafik 19" descr="Ein Bild, das Text, Waffe, Schlagring enthält.&#10;&#10;Automatisch generierte Beschreibung">
            <a:extLst>
              <a:ext uri="{FF2B5EF4-FFF2-40B4-BE49-F238E27FC236}">
                <a16:creationId xmlns:a16="http://schemas.microsoft.com/office/drawing/2014/main" id="{471702C4-D326-9725-AF17-80158F150B93}"/>
              </a:ext>
            </a:extLst>
          </p:cNvPr>
          <p:cNvPicPr>
            <a:picLocks noChangeAspect="1"/>
          </p:cNvPicPr>
          <p:nvPr/>
        </p:nvPicPr>
        <p:blipFill>
          <a:blip r:embed="rId7"/>
          <a:stretch>
            <a:fillRect/>
          </a:stretch>
        </p:blipFill>
        <p:spPr>
          <a:xfrm>
            <a:off x="6976495" y="4551173"/>
            <a:ext cx="3038375" cy="17090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Grafik 21">
            <a:extLst>
              <a:ext uri="{FF2B5EF4-FFF2-40B4-BE49-F238E27FC236}">
                <a16:creationId xmlns:a16="http://schemas.microsoft.com/office/drawing/2014/main" id="{FC7F56D7-2DD4-CD08-4403-591A4E4BA800}"/>
              </a:ext>
            </a:extLst>
          </p:cNvPr>
          <p:cNvPicPr>
            <a:picLocks noChangeAspect="1"/>
          </p:cNvPicPr>
          <p:nvPr/>
        </p:nvPicPr>
        <p:blipFill>
          <a:blip r:embed="rId8"/>
          <a:stretch>
            <a:fillRect/>
          </a:stretch>
        </p:blipFill>
        <p:spPr>
          <a:xfrm>
            <a:off x="3571925" y="4531609"/>
            <a:ext cx="3038375" cy="17204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4" name="Gerade Verbindung mit Pfeil 23">
            <a:extLst>
              <a:ext uri="{FF2B5EF4-FFF2-40B4-BE49-F238E27FC236}">
                <a16:creationId xmlns:a16="http://schemas.microsoft.com/office/drawing/2014/main" id="{6366230B-0050-E3D4-EEEB-1B3CA201DFAC}"/>
              </a:ext>
            </a:extLst>
          </p:cNvPr>
          <p:cNvCxnSpPr>
            <a:cxnSpLocks/>
            <a:stCxn id="10" idx="3"/>
            <a:endCxn id="22" idx="1"/>
          </p:cNvCxnSpPr>
          <p:nvPr/>
        </p:nvCxnSpPr>
        <p:spPr>
          <a:xfrm>
            <a:off x="3254138" y="5389279"/>
            <a:ext cx="317787" cy="2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7083BE68-A3E7-C235-4A20-EB5FBCA697DF}"/>
              </a:ext>
            </a:extLst>
          </p:cNvPr>
          <p:cNvCxnSpPr>
            <a:stCxn id="22" idx="3"/>
            <a:endCxn id="20" idx="1"/>
          </p:cNvCxnSpPr>
          <p:nvPr/>
        </p:nvCxnSpPr>
        <p:spPr>
          <a:xfrm>
            <a:off x="6610300" y="5391811"/>
            <a:ext cx="366195" cy="13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38CADAE5-0840-0136-A5FF-5C578B071D01}"/>
              </a:ext>
            </a:extLst>
          </p:cNvPr>
          <p:cNvCxnSpPr>
            <a:stCxn id="20" idx="3"/>
          </p:cNvCxnSpPr>
          <p:nvPr/>
        </p:nvCxnSpPr>
        <p:spPr>
          <a:xfrm>
            <a:off x="10014870" y="5405716"/>
            <a:ext cx="396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423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5C9CE5-3696-0AC0-0839-16A1BAA9E54E}"/>
              </a:ext>
            </a:extLst>
          </p:cNvPr>
          <p:cNvSpPr>
            <a:spLocks noGrp="1"/>
          </p:cNvSpPr>
          <p:nvPr>
            <p:ph type="title"/>
          </p:nvPr>
        </p:nvSpPr>
        <p:spPr>
          <a:xfrm>
            <a:off x="550862" y="549275"/>
            <a:ext cx="11091600" cy="728196"/>
          </a:xfrm>
        </p:spPr>
        <p:txBody>
          <a:bodyPr/>
          <a:lstStyle/>
          <a:p>
            <a:r>
              <a:rPr lang="de-DE" dirty="0"/>
              <a:t>Methodik - Klassifizierung</a:t>
            </a:r>
          </a:p>
        </p:txBody>
      </p:sp>
      <p:sp>
        <p:nvSpPr>
          <p:cNvPr id="3" name="Inhaltsplatzhalter 2">
            <a:extLst>
              <a:ext uri="{FF2B5EF4-FFF2-40B4-BE49-F238E27FC236}">
                <a16:creationId xmlns:a16="http://schemas.microsoft.com/office/drawing/2014/main" id="{A8D88B4B-93E2-D088-C22E-2A2962644C10}"/>
              </a:ext>
            </a:extLst>
          </p:cNvPr>
          <p:cNvSpPr>
            <a:spLocks noGrp="1"/>
          </p:cNvSpPr>
          <p:nvPr>
            <p:ph idx="1"/>
          </p:nvPr>
        </p:nvSpPr>
        <p:spPr>
          <a:xfrm>
            <a:off x="549537" y="1564528"/>
            <a:ext cx="11090274" cy="3979625"/>
          </a:xfrm>
        </p:spPr>
        <p:txBody>
          <a:bodyPr/>
          <a:lstStyle/>
          <a:p>
            <a:r>
              <a:rPr lang="de-DE" dirty="0"/>
              <a:t>Erstellen eines</a:t>
            </a:r>
            <a:r>
              <a:rPr lang="de-DE" i="1" dirty="0"/>
              <a:t> </a:t>
            </a:r>
            <a:r>
              <a:rPr lang="de-DE" i="1" dirty="0" err="1"/>
              <a:t>imageDatastores</a:t>
            </a:r>
            <a:r>
              <a:rPr lang="de-DE" i="1" dirty="0"/>
              <a:t> </a:t>
            </a:r>
            <a:r>
              <a:rPr lang="de-DE" dirty="0"/>
              <a:t>der Eingabedaten</a:t>
            </a:r>
          </a:p>
          <a:p>
            <a:r>
              <a:rPr lang="de-DE" dirty="0"/>
              <a:t>Einspeisen in neurales Netzwerk</a:t>
            </a:r>
          </a:p>
          <a:p>
            <a:r>
              <a:rPr lang="de-DE" dirty="0"/>
              <a:t>Auslesen der Wertigkeiten</a:t>
            </a:r>
          </a:p>
          <a:p>
            <a:r>
              <a:rPr lang="de-DE" dirty="0"/>
              <a:t>Evaluieren: </a:t>
            </a:r>
            <a:r>
              <a:rPr lang="de-DE" i="1" dirty="0"/>
              <a:t>Handelt es sich bei dem Teilbild um eine Münze?</a:t>
            </a:r>
          </a:p>
          <a:p>
            <a:pPr lvl="1"/>
            <a:r>
              <a:rPr lang="de-DE" dirty="0"/>
              <a:t>Fester Wertigkeits-Schwellwert</a:t>
            </a:r>
          </a:p>
          <a:p>
            <a:pPr lvl="1"/>
            <a:r>
              <a:rPr lang="de-DE" dirty="0"/>
              <a:t>Höchste Wertigkeit wird beachtet</a:t>
            </a:r>
          </a:p>
          <a:p>
            <a:r>
              <a:rPr lang="de-DE" dirty="0"/>
              <a:t>Ändert Dictionary: Index </a:t>
            </a:r>
            <a:r>
              <a:rPr lang="de-DE" dirty="0">
                <a:sym typeface="Wingdings" panose="05000000000000000000" pitchFamily="2" charset="2"/>
              </a:rPr>
              <a:t> Münzwert als Dezimalzahl</a:t>
            </a:r>
          </a:p>
          <a:p>
            <a:pPr lvl="1"/>
            <a:r>
              <a:rPr lang="de-DE" dirty="0">
                <a:sym typeface="Wingdings" panose="05000000000000000000" pitchFamily="2" charset="2"/>
              </a:rPr>
              <a:t>Bei Nicht-Münzen-Einträgen: Münzwert = 0.00</a:t>
            </a:r>
          </a:p>
          <a:p>
            <a:r>
              <a:rPr lang="de-DE" dirty="0">
                <a:sym typeface="Wingdings" panose="05000000000000000000" pitchFamily="2" charset="2"/>
              </a:rPr>
              <a:t>Geänderte Cells werden weitergegeben</a:t>
            </a:r>
            <a:endParaRPr lang="de-DE" dirty="0"/>
          </a:p>
        </p:txBody>
      </p:sp>
      <p:sp>
        <p:nvSpPr>
          <p:cNvPr id="4" name="Datumsplatzhalter 3">
            <a:extLst>
              <a:ext uri="{FF2B5EF4-FFF2-40B4-BE49-F238E27FC236}">
                <a16:creationId xmlns:a16="http://schemas.microsoft.com/office/drawing/2014/main" id="{D4E68662-C000-0C8F-46F1-71F6C2D1FE4B}"/>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73EAF9CE-B3A4-0330-A9F5-57DA67DA8BF9}"/>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0744E975-C49A-8F0C-A2C9-78640D99C367}"/>
              </a:ext>
            </a:extLst>
          </p:cNvPr>
          <p:cNvSpPr>
            <a:spLocks noGrp="1"/>
          </p:cNvSpPr>
          <p:nvPr>
            <p:ph type="sldNum" sz="quarter" idx="12"/>
          </p:nvPr>
        </p:nvSpPr>
        <p:spPr/>
        <p:txBody>
          <a:bodyPr/>
          <a:lstStyle/>
          <a:p>
            <a:pPr rtl="0"/>
            <a:fld id="{DBA1B0FB-D917-4C8C-928F-313BD683BF39}" type="slidenum">
              <a:rPr lang="de-DE" smtClean="0"/>
              <a:t>15</a:t>
            </a:fld>
            <a:endParaRPr lang="de-DE"/>
          </a:p>
        </p:txBody>
      </p:sp>
      <p:sp>
        <p:nvSpPr>
          <p:cNvPr id="7" name="Rechteck 6">
            <a:extLst>
              <a:ext uri="{FF2B5EF4-FFF2-40B4-BE49-F238E27FC236}">
                <a16:creationId xmlns:a16="http://schemas.microsoft.com/office/drawing/2014/main" id="{E2C30DCD-B246-2A47-91E7-F2CFFCE9784E}"/>
              </a:ext>
            </a:extLst>
          </p:cNvPr>
          <p:cNvSpPr/>
          <p:nvPr/>
        </p:nvSpPr>
        <p:spPr>
          <a:xfrm>
            <a:off x="8054788" y="0"/>
            <a:ext cx="4137212" cy="10152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672E6E2D-F0E8-6429-92D4-95676C829660}"/>
              </a:ext>
            </a:extLst>
          </p:cNvPr>
          <p:cNvSpPr txBox="1"/>
          <p:nvPr/>
        </p:nvSpPr>
        <p:spPr>
          <a:xfrm>
            <a:off x="8054788" y="30949"/>
            <a:ext cx="4137212" cy="923330"/>
          </a:xfrm>
          <a:prstGeom prst="rect">
            <a:avLst/>
          </a:prstGeom>
          <a:noFill/>
        </p:spPr>
        <p:txBody>
          <a:bodyPr wrap="square" rtlCol="0">
            <a:spAutoFit/>
          </a:bodyPr>
          <a:lstStyle/>
          <a:p>
            <a:r>
              <a:rPr lang="de-DE" dirty="0"/>
              <a:t>Benutzte Methoden:</a:t>
            </a:r>
          </a:p>
          <a:p>
            <a:r>
              <a:rPr lang="de-DE" i="1" dirty="0" err="1">
                <a:solidFill>
                  <a:schemeClr val="accent1">
                    <a:lumMod val="60000"/>
                    <a:lumOff val="40000"/>
                  </a:schemeClr>
                </a:solidFill>
              </a:rPr>
              <a:t>classify</a:t>
            </a:r>
            <a:r>
              <a:rPr lang="de-DE" i="1" dirty="0">
                <a:solidFill>
                  <a:schemeClr val="accent1">
                    <a:lumMod val="60000"/>
                    <a:lumOff val="40000"/>
                  </a:schemeClr>
                </a:solidFill>
              </a:rPr>
              <a:t>() </a:t>
            </a:r>
            <a:r>
              <a:rPr lang="de-DE" sz="1050" dirty="0"/>
              <a:t>[Deep Learning Toolbox]</a:t>
            </a:r>
          </a:p>
          <a:p>
            <a:r>
              <a:rPr lang="de-DE" i="1" dirty="0" err="1">
                <a:solidFill>
                  <a:schemeClr val="accent1">
                    <a:lumMod val="60000"/>
                    <a:lumOff val="40000"/>
                  </a:schemeClr>
                </a:solidFill>
              </a:rPr>
              <a:t>imageDatastore</a:t>
            </a:r>
            <a:r>
              <a:rPr lang="de-DE" i="1" dirty="0">
                <a:solidFill>
                  <a:schemeClr val="accent1">
                    <a:lumMod val="60000"/>
                    <a:lumOff val="40000"/>
                  </a:schemeClr>
                </a:solidFill>
              </a:rPr>
              <a:t>() </a:t>
            </a:r>
            <a:r>
              <a:rPr lang="de-DE" sz="1050" dirty="0"/>
              <a:t>[Computer Vision Toolbox]</a:t>
            </a:r>
            <a:endParaRPr lang="de-DE" sz="1200" dirty="0"/>
          </a:p>
        </p:txBody>
      </p:sp>
      <p:pic>
        <p:nvPicPr>
          <p:cNvPr id="10" name="Grafik 9">
            <a:extLst>
              <a:ext uri="{FF2B5EF4-FFF2-40B4-BE49-F238E27FC236}">
                <a16:creationId xmlns:a16="http://schemas.microsoft.com/office/drawing/2014/main" id="{3CA9AEB5-3F90-91FC-94C1-06501E24E9B8}"/>
              </a:ext>
            </a:extLst>
          </p:cNvPr>
          <p:cNvPicPr>
            <a:picLocks noChangeAspect="1"/>
          </p:cNvPicPr>
          <p:nvPr/>
        </p:nvPicPr>
        <p:blipFill>
          <a:blip r:embed="rId2"/>
          <a:stretch>
            <a:fillRect/>
          </a:stretch>
        </p:blipFill>
        <p:spPr>
          <a:xfrm>
            <a:off x="8054788" y="1833213"/>
            <a:ext cx="3317655" cy="1789406"/>
          </a:xfrm>
          <a:prstGeom prst="rect">
            <a:avLst/>
          </a:prstGeom>
          <a:ln>
            <a:noFill/>
          </a:ln>
          <a:effectLst>
            <a:outerShdw blurRad="292100" dist="139700" dir="2700000" algn="tl" rotWithShape="0">
              <a:srgbClr val="333333">
                <a:alpha val="65000"/>
              </a:srgbClr>
            </a:outerShdw>
          </a:effectLst>
        </p:spPr>
      </p:pic>
      <p:pic>
        <p:nvPicPr>
          <p:cNvPr id="12" name="Grafik 11">
            <a:extLst>
              <a:ext uri="{FF2B5EF4-FFF2-40B4-BE49-F238E27FC236}">
                <a16:creationId xmlns:a16="http://schemas.microsoft.com/office/drawing/2014/main" id="{F639508D-6F77-059E-19EB-CB53B35BBE41}"/>
              </a:ext>
            </a:extLst>
          </p:cNvPr>
          <p:cNvPicPr>
            <a:picLocks noChangeAspect="1"/>
          </p:cNvPicPr>
          <p:nvPr/>
        </p:nvPicPr>
        <p:blipFill>
          <a:blip r:embed="rId3"/>
          <a:stretch>
            <a:fillRect/>
          </a:stretch>
        </p:blipFill>
        <p:spPr>
          <a:xfrm>
            <a:off x="8104277" y="3918337"/>
            <a:ext cx="3268166" cy="2417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Grafik 13">
            <a:extLst>
              <a:ext uri="{FF2B5EF4-FFF2-40B4-BE49-F238E27FC236}">
                <a16:creationId xmlns:a16="http://schemas.microsoft.com/office/drawing/2014/main" id="{D5690E82-3A56-A4FF-B777-8EAECA739DE9}"/>
              </a:ext>
            </a:extLst>
          </p:cNvPr>
          <p:cNvPicPr>
            <a:picLocks noChangeAspect="1"/>
          </p:cNvPicPr>
          <p:nvPr/>
        </p:nvPicPr>
        <p:blipFill>
          <a:blip r:embed="rId4"/>
          <a:stretch>
            <a:fillRect/>
          </a:stretch>
        </p:blipFill>
        <p:spPr>
          <a:xfrm>
            <a:off x="6609836" y="5020537"/>
            <a:ext cx="1315083" cy="13150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775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rtlCol="0"/>
          <a:lstStyle/>
          <a:p>
            <a:pPr rtl="0"/>
            <a:r>
              <a:rPr lang="de-DE" dirty="0"/>
              <a:t>Methodik – End-Zellen (Beispiel)</a:t>
            </a:r>
          </a:p>
        </p:txBody>
      </p:sp>
      <p:graphicFrame>
        <p:nvGraphicFramePr>
          <p:cNvPr id="13" name="Tabelle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3368011957"/>
              </p:ext>
            </p:extLst>
          </p:nvPr>
        </p:nvGraphicFramePr>
        <p:xfrm>
          <a:off x="550863" y="2112963"/>
          <a:ext cx="11090274" cy="2887776"/>
        </p:xfrm>
        <a:graphic>
          <a:graphicData uri="http://schemas.openxmlformats.org/drawingml/2006/table">
            <a:tbl>
              <a:tblPr firstRow="1" bandRow="1">
                <a:tableStyleId>{7DF18680-E054-41AD-8BC1-D1AEF772440D}</a:tableStyleId>
              </a:tblPr>
              <a:tblGrid>
                <a:gridCol w="1848379">
                  <a:extLst>
                    <a:ext uri="{9D8B030D-6E8A-4147-A177-3AD203B41FA5}">
                      <a16:colId xmlns:a16="http://schemas.microsoft.com/office/drawing/2014/main" val="562691606"/>
                    </a:ext>
                  </a:extLst>
                </a:gridCol>
                <a:gridCol w="1848379">
                  <a:extLst>
                    <a:ext uri="{9D8B030D-6E8A-4147-A177-3AD203B41FA5}">
                      <a16:colId xmlns:a16="http://schemas.microsoft.com/office/drawing/2014/main" val="3970149589"/>
                    </a:ext>
                  </a:extLst>
                </a:gridCol>
                <a:gridCol w="1848379">
                  <a:extLst>
                    <a:ext uri="{9D8B030D-6E8A-4147-A177-3AD203B41FA5}">
                      <a16:colId xmlns:a16="http://schemas.microsoft.com/office/drawing/2014/main" val="1552287268"/>
                    </a:ext>
                  </a:extLst>
                </a:gridCol>
                <a:gridCol w="1848379">
                  <a:extLst>
                    <a:ext uri="{9D8B030D-6E8A-4147-A177-3AD203B41FA5}">
                      <a16:colId xmlns:a16="http://schemas.microsoft.com/office/drawing/2014/main" val="3939509601"/>
                    </a:ext>
                  </a:extLst>
                </a:gridCol>
                <a:gridCol w="1848379">
                  <a:extLst>
                    <a:ext uri="{9D8B030D-6E8A-4147-A177-3AD203B41FA5}">
                      <a16:colId xmlns:a16="http://schemas.microsoft.com/office/drawing/2014/main" val="3637583548"/>
                    </a:ext>
                  </a:extLst>
                </a:gridCol>
                <a:gridCol w="1848379">
                  <a:extLst>
                    <a:ext uri="{9D8B030D-6E8A-4147-A177-3AD203B41FA5}">
                      <a16:colId xmlns:a16="http://schemas.microsoft.com/office/drawing/2014/main" val="1751413396"/>
                    </a:ext>
                  </a:extLst>
                </a:gridCol>
              </a:tblGrid>
              <a:tr h="493344">
                <a:tc>
                  <a:txBody>
                    <a:bodyPr/>
                    <a:lstStyle/>
                    <a:p>
                      <a:pPr algn="ctr" rtl="0"/>
                      <a:r>
                        <a:rPr lang="de-DE" dirty="0"/>
                        <a:t>Index</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3"/>
                    </a:solidFill>
                  </a:tcPr>
                </a:tc>
                <a:tc>
                  <a:txBody>
                    <a:bodyPr/>
                    <a:lstStyle/>
                    <a:p>
                      <a:pPr algn="ctr" rtl="0"/>
                      <a:r>
                        <a:rPr lang="de-DE" dirty="0"/>
                        <a:t>Bild-Pfad </a:t>
                      </a:r>
                      <a:r>
                        <a:rPr lang="de-DE" i="1" dirty="0"/>
                        <a:t>[String]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rtl="0"/>
                      <a:r>
                        <a:rPr lang="de-DE" dirty="0"/>
                        <a:t>Position X (Eingabebild) </a:t>
                      </a:r>
                      <a:r>
                        <a:rPr lang="de-DE" i="1" dirty="0"/>
                        <a:t>[</a:t>
                      </a:r>
                      <a:r>
                        <a:rPr lang="de-DE" i="1" dirty="0" err="1"/>
                        <a:t>px</a:t>
                      </a:r>
                      <a:r>
                        <a:rPr lang="de-DE" i="1" dirty="0"/>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Position Y (Eingabebild) </a:t>
                      </a:r>
                      <a:r>
                        <a:rPr lang="de-DE" i="1" dirty="0"/>
                        <a:t>[</a:t>
                      </a:r>
                      <a:r>
                        <a:rPr lang="de-DE" i="1" dirty="0" err="1"/>
                        <a:t>px</a:t>
                      </a:r>
                      <a:r>
                        <a:rPr lang="de-DE" i="1" dirty="0"/>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rtl="0"/>
                      <a:r>
                        <a:rPr lang="de-DE" dirty="0"/>
                        <a:t>Durchmesser </a:t>
                      </a:r>
                      <a:r>
                        <a:rPr lang="de-DE" i="1" dirty="0"/>
                        <a:t>[</a:t>
                      </a:r>
                      <a:r>
                        <a:rPr lang="de-DE" i="1" dirty="0" err="1"/>
                        <a:t>px</a:t>
                      </a:r>
                      <a:r>
                        <a:rPr lang="de-DE" i="1" dirty="0"/>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rtl="0"/>
                      <a:r>
                        <a:rPr lang="de-DE" dirty="0"/>
                        <a:t>Wert </a:t>
                      </a:r>
                      <a:r>
                        <a:rPr lang="de-DE" i="1" dirty="0"/>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193002138"/>
                  </a:ext>
                </a:extLst>
              </a:tr>
              <a:tr h="493344">
                <a:tc>
                  <a:txBody>
                    <a:bodyPr/>
                    <a:lstStyle/>
                    <a:p>
                      <a:pPr algn="ctr" rtl="0"/>
                      <a:r>
                        <a:rPr lang="de-DE" dirty="0">
                          <a:solidFill>
                            <a:schemeClr val="tx1"/>
                          </a:solidFill>
                        </a:rPr>
                        <a:t>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sz="1200" dirty="0">
                          <a:solidFill>
                            <a:schemeClr val="tx1"/>
                          </a:solidFill>
                        </a:rPr>
                        <a:t>“[…]/</a:t>
                      </a:r>
                      <a:r>
                        <a:rPr lang="de-DE" sz="1200" dirty="0" err="1">
                          <a:solidFill>
                            <a:schemeClr val="tx1"/>
                          </a:solidFill>
                        </a:rPr>
                        <a:t>readCoins</a:t>
                      </a:r>
                      <a:r>
                        <a:rPr lang="de-DE" sz="1200" dirty="0">
                          <a:solidFill>
                            <a:schemeClr val="tx1"/>
                          </a:solidFill>
                        </a:rPr>
                        <a:t>/img_01.jpg“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203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154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74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1.0</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493344">
                <a:tc>
                  <a:txBody>
                    <a:bodyPr/>
                    <a:lstStyle/>
                    <a:p>
                      <a:pPr algn="ctr" rtl="0"/>
                      <a:r>
                        <a:rPr lang="de-DE" dirty="0">
                          <a:solidFill>
                            <a:schemeClr val="tx1"/>
                          </a:solidFill>
                        </a:rPr>
                        <a:t>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sz="1200" dirty="0">
                          <a:solidFill>
                            <a:schemeClr val="tx1"/>
                          </a:solidFill>
                        </a:rPr>
                        <a:t>“[…]/</a:t>
                      </a:r>
                      <a:r>
                        <a:rPr lang="de-DE" sz="1200" dirty="0" err="1">
                          <a:solidFill>
                            <a:schemeClr val="tx1"/>
                          </a:solidFill>
                        </a:rPr>
                        <a:t>readCoins</a:t>
                      </a:r>
                      <a:r>
                        <a:rPr lang="de-DE" sz="1200" dirty="0">
                          <a:solidFill>
                            <a:schemeClr val="tx1"/>
                          </a:solidFill>
                        </a:rPr>
                        <a:t>/img_02.jpg“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451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85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35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0.1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493344">
                <a:tc>
                  <a:txBody>
                    <a:bodyPr/>
                    <a:lstStyle/>
                    <a:p>
                      <a:pPr algn="ctr" rtl="0"/>
                      <a:r>
                        <a:rPr lang="de-DE" dirty="0">
                          <a:solidFill>
                            <a:schemeClr val="tx1"/>
                          </a:solidFill>
                        </a:rPr>
                        <a:t>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sz="1200" dirty="0">
                          <a:solidFill>
                            <a:schemeClr val="tx1"/>
                          </a:solidFill>
                        </a:rPr>
                        <a:t>“[…]/</a:t>
                      </a:r>
                      <a:r>
                        <a:rPr lang="de-DE" sz="1200" dirty="0" err="1">
                          <a:solidFill>
                            <a:schemeClr val="tx1"/>
                          </a:solidFill>
                        </a:rPr>
                        <a:t>readCoins</a:t>
                      </a:r>
                      <a:r>
                        <a:rPr lang="de-DE" sz="1200" dirty="0">
                          <a:solidFill>
                            <a:schemeClr val="tx1"/>
                          </a:solidFill>
                        </a:rPr>
                        <a:t>/img_03.jpg“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122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384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44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0.2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r h="493344">
                <a:tc>
                  <a:txBody>
                    <a:bodyPr/>
                    <a:lstStyle/>
                    <a:p>
                      <a:pPr algn="ctr" rtl="0"/>
                      <a:r>
                        <a:rPr lang="de-DE" dirty="0">
                          <a:solidFill>
                            <a:schemeClr val="tx1"/>
                          </a:solidFill>
                        </a:rPr>
                        <a:t>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sz="1200" dirty="0">
                          <a:solidFill>
                            <a:schemeClr val="tx1"/>
                          </a:solidFill>
                        </a:rPr>
                        <a:t>“[…]/</a:t>
                      </a:r>
                      <a:r>
                        <a:rPr lang="de-DE" sz="1200" dirty="0" err="1">
                          <a:solidFill>
                            <a:schemeClr val="tx1"/>
                          </a:solidFill>
                        </a:rPr>
                        <a:t>readCoins</a:t>
                      </a:r>
                      <a:r>
                        <a:rPr lang="de-DE" sz="1200" dirty="0">
                          <a:solidFill>
                            <a:schemeClr val="tx1"/>
                          </a:solidFill>
                        </a:rPr>
                        <a:t>/img_04.jpg“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130</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706</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62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0.5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269701"/>
                  </a:ext>
                </a:extLst>
              </a:tr>
            </a:tbl>
          </a:graphicData>
        </a:graphic>
      </p:graphicFrame>
      <p:sp>
        <p:nvSpPr>
          <p:cNvPr id="14" name="Datumsplatzhalt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rtlCol="0"/>
          <a:lstStyle/>
          <a:p>
            <a:pPr rtl="0"/>
            <a:r>
              <a:rPr lang="de-DE" dirty="0"/>
              <a:t>Dienstag, 17. Januar 2023</a:t>
            </a:r>
          </a:p>
        </p:txBody>
      </p:sp>
      <p:sp>
        <p:nvSpPr>
          <p:cNvPr id="15" name="Fußzeilenplatzhalt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rtlCol="0"/>
          <a:lstStyle/>
          <a:p>
            <a:pPr rtl="0"/>
            <a:r>
              <a:rPr lang="de-DE" dirty="0"/>
              <a:t>Bildverarbeitung WS22/23, Tarik Glasmacher, Tim Bering</a:t>
            </a:r>
          </a:p>
        </p:txBody>
      </p:sp>
      <p:sp>
        <p:nvSpPr>
          <p:cNvPr id="16" name="Foliennummernplatzhalt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16</a:t>
            </a:fld>
            <a:endParaRPr lang="de-DE"/>
          </a:p>
        </p:txBody>
      </p:sp>
    </p:spTree>
    <p:extLst>
      <p:ext uri="{BB962C8B-B14F-4D97-AF65-F5344CB8AC3E}">
        <p14:creationId xmlns:p14="http://schemas.microsoft.com/office/powerpoint/2010/main" val="2496947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6D22E5-BCEF-C9BA-5A1A-DC92B7D36E1C}"/>
              </a:ext>
            </a:extLst>
          </p:cNvPr>
          <p:cNvSpPr>
            <a:spLocks noGrp="1"/>
          </p:cNvSpPr>
          <p:nvPr>
            <p:ph type="title"/>
          </p:nvPr>
        </p:nvSpPr>
        <p:spPr/>
        <p:txBody>
          <a:bodyPr/>
          <a:lstStyle/>
          <a:p>
            <a:r>
              <a:rPr lang="de-DE" dirty="0"/>
              <a:t>Methodik – </a:t>
            </a:r>
            <a:br>
              <a:rPr lang="de-DE" dirty="0"/>
            </a:br>
            <a:r>
              <a:rPr lang="de-DE" dirty="0"/>
              <a:t>Nachbearbeitung</a:t>
            </a:r>
          </a:p>
        </p:txBody>
      </p:sp>
      <p:sp>
        <p:nvSpPr>
          <p:cNvPr id="3" name="Inhaltsplatzhalter 2">
            <a:extLst>
              <a:ext uri="{FF2B5EF4-FFF2-40B4-BE49-F238E27FC236}">
                <a16:creationId xmlns:a16="http://schemas.microsoft.com/office/drawing/2014/main" id="{FFCF0841-432F-DDC4-5248-27ABE2EB3088}"/>
              </a:ext>
            </a:extLst>
          </p:cNvPr>
          <p:cNvSpPr>
            <a:spLocks noGrp="1"/>
          </p:cNvSpPr>
          <p:nvPr>
            <p:ph idx="1"/>
          </p:nvPr>
        </p:nvSpPr>
        <p:spPr>
          <a:xfrm>
            <a:off x="550863" y="2776818"/>
            <a:ext cx="11090274" cy="3316006"/>
          </a:xfrm>
        </p:spPr>
        <p:txBody>
          <a:bodyPr/>
          <a:lstStyle/>
          <a:p>
            <a:r>
              <a:rPr lang="de-DE" dirty="0"/>
              <a:t>Zusammenzählen der Werte*</a:t>
            </a:r>
          </a:p>
          <a:p>
            <a:r>
              <a:rPr lang="de-DE" dirty="0"/>
              <a:t>Einfärben der Münzen</a:t>
            </a:r>
          </a:p>
          <a:p>
            <a:pPr lvl="1"/>
            <a:r>
              <a:rPr lang="de-DE" dirty="0"/>
              <a:t>Ggf. mit Filter</a:t>
            </a:r>
          </a:p>
          <a:p>
            <a:r>
              <a:rPr lang="de-DE" dirty="0"/>
              <a:t>Maskierung Anhand der in den </a:t>
            </a:r>
            <a:br>
              <a:rPr lang="de-DE" dirty="0"/>
            </a:br>
            <a:r>
              <a:rPr lang="de-DE" dirty="0"/>
              <a:t>Cells gespeicherten Informationen</a:t>
            </a:r>
          </a:p>
          <a:p>
            <a:pPr lvl="1"/>
            <a:r>
              <a:rPr lang="de-DE" dirty="0"/>
              <a:t>Position, Radius</a:t>
            </a:r>
          </a:p>
        </p:txBody>
      </p:sp>
      <p:sp>
        <p:nvSpPr>
          <p:cNvPr id="4" name="Datumsplatzhalter 3">
            <a:extLst>
              <a:ext uri="{FF2B5EF4-FFF2-40B4-BE49-F238E27FC236}">
                <a16:creationId xmlns:a16="http://schemas.microsoft.com/office/drawing/2014/main" id="{85576508-5A97-979E-4E26-DC293ACD3477}"/>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D6698C03-0D5A-7B98-DEB7-7935C0C15DCE}"/>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C0F4AD20-B721-8CE9-9F44-DDC841C36280}"/>
              </a:ext>
            </a:extLst>
          </p:cNvPr>
          <p:cNvSpPr>
            <a:spLocks noGrp="1"/>
          </p:cNvSpPr>
          <p:nvPr>
            <p:ph type="sldNum" sz="quarter" idx="12"/>
          </p:nvPr>
        </p:nvSpPr>
        <p:spPr/>
        <p:txBody>
          <a:bodyPr/>
          <a:lstStyle/>
          <a:p>
            <a:pPr rtl="0"/>
            <a:fld id="{DBA1B0FB-D917-4C8C-928F-313BD683BF39}" type="slidenum">
              <a:rPr lang="de-DE" smtClean="0"/>
              <a:t>17</a:t>
            </a:fld>
            <a:endParaRPr lang="de-DE"/>
          </a:p>
        </p:txBody>
      </p:sp>
      <p:sp>
        <p:nvSpPr>
          <p:cNvPr id="7" name="Rechteck 6">
            <a:extLst>
              <a:ext uri="{FF2B5EF4-FFF2-40B4-BE49-F238E27FC236}">
                <a16:creationId xmlns:a16="http://schemas.microsoft.com/office/drawing/2014/main" id="{B0963C40-DD70-4A1A-FE52-157320937DB5}"/>
              </a:ext>
            </a:extLst>
          </p:cNvPr>
          <p:cNvSpPr/>
          <p:nvPr/>
        </p:nvSpPr>
        <p:spPr>
          <a:xfrm>
            <a:off x="8054788" y="0"/>
            <a:ext cx="4137212" cy="147602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467BA77D-D3DE-1AC6-7D7F-75F23CD6CC1E}"/>
              </a:ext>
            </a:extLst>
          </p:cNvPr>
          <p:cNvSpPr txBox="1"/>
          <p:nvPr/>
        </p:nvSpPr>
        <p:spPr>
          <a:xfrm>
            <a:off x="8054788" y="-1307"/>
            <a:ext cx="4137212" cy="1477328"/>
          </a:xfrm>
          <a:prstGeom prst="rect">
            <a:avLst/>
          </a:prstGeom>
          <a:noFill/>
        </p:spPr>
        <p:txBody>
          <a:bodyPr wrap="square" rtlCol="0">
            <a:spAutoFit/>
          </a:bodyPr>
          <a:lstStyle/>
          <a:p>
            <a:r>
              <a:rPr lang="de-DE" dirty="0"/>
              <a:t>Benutzte Methoden:</a:t>
            </a:r>
          </a:p>
          <a:p>
            <a:r>
              <a:rPr lang="de-DE" i="1" dirty="0" err="1">
                <a:solidFill>
                  <a:schemeClr val="accent1">
                    <a:lumMod val="60000"/>
                    <a:lumOff val="40000"/>
                  </a:schemeClr>
                </a:solidFill>
              </a:rPr>
              <a:t>imblend</a:t>
            </a:r>
            <a:r>
              <a:rPr lang="de-DE" i="1" dirty="0">
                <a:solidFill>
                  <a:schemeClr val="accent1">
                    <a:lumMod val="60000"/>
                    <a:lumOff val="40000"/>
                  </a:schemeClr>
                </a:solidFill>
              </a:rPr>
              <a:t>() </a:t>
            </a:r>
            <a:r>
              <a:rPr lang="de-DE" sz="1050" dirty="0"/>
              <a:t>[Image Processing Toolbox]</a:t>
            </a:r>
            <a:endParaRPr lang="de-DE" sz="1050" i="1" dirty="0">
              <a:solidFill>
                <a:schemeClr val="accent1">
                  <a:lumMod val="60000"/>
                  <a:lumOff val="40000"/>
                </a:schemeClr>
              </a:solidFill>
            </a:endParaRPr>
          </a:p>
          <a:p>
            <a:r>
              <a:rPr lang="de-DE" i="1" dirty="0" err="1">
                <a:solidFill>
                  <a:schemeClr val="accent1">
                    <a:lumMod val="60000"/>
                    <a:lumOff val="40000"/>
                  </a:schemeClr>
                </a:solidFill>
              </a:rPr>
              <a:t>gcolorize</a:t>
            </a:r>
            <a:r>
              <a:rPr lang="de-DE" i="1" dirty="0">
                <a:solidFill>
                  <a:schemeClr val="accent1">
                    <a:lumMod val="60000"/>
                    <a:lumOff val="40000"/>
                  </a:schemeClr>
                </a:solidFill>
              </a:rPr>
              <a:t>() </a:t>
            </a:r>
            <a:r>
              <a:rPr lang="de-DE" sz="1050" dirty="0"/>
              <a:t>[Image Manipulation Toolbox]</a:t>
            </a:r>
          </a:p>
          <a:p>
            <a:r>
              <a:rPr lang="de-DE" i="1" dirty="0" err="1">
                <a:solidFill>
                  <a:schemeClr val="accent1">
                    <a:lumMod val="60000"/>
                    <a:lumOff val="40000"/>
                  </a:schemeClr>
                </a:solidFill>
              </a:rPr>
              <a:t>replacepixels</a:t>
            </a:r>
            <a:r>
              <a:rPr lang="de-DE" i="1" dirty="0">
                <a:solidFill>
                  <a:schemeClr val="accent1">
                    <a:lumMod val="60000"/>
                    <a:lumOff val="40000"/>
                  </a:schemeClr>
                </a:solidFill>
              </a:rPr>
              <a:t>() </a:t>
            </a:r>
            <a:r>
              <a:rPr lang="de-DE" sz="1050" dirty="0"/>
              <a:t>[Image Manipulation Toolbox]</a:t>
            </a:r>
            <a:endParaRPr lang="de-DE" sz="1050" i="1" dirty="0">
              <a:solidFill>
                <a:schemeClr val="accent1">
                  <a:lumMod val="60000"/>
                  <a:lumOff val="40000"/>
                </a:schemeClr>
              </a:solidFill>
            </a:endParaRPr>
          </a:p>
          <a:p>
            <a:r>
              <a:rPr lang="de-DE" i="1" dirty="0" err="1">
                <a:solidFill>
                  <a:schemeClr val="accent1">
                    <a:lumMod val="60000"/>
                    <a:lumOff val="40000"/>
                  </a:schemeClr>
                </a:solidFill>
              </a:rPr>
              <a:t>ndgrid</a:t>
            </a:r>
            <a:r>
              <a:rPr lang="de-DE" i="1" dirty="0">
                <a:solidFill>
                  <a:schemeClr val="accent1">
                    <a:lumMod val="60000"/>
                    <a:lumOff val="40000"/>
                  </a:schemeClr>
                </a:solidFill>
              </a:rPr>
              <a:t>()</a:t>
            </a:r>
          </a:p>
        </p:txBody>
      </p:sp>
      <p:pic>
        <p:nvPicPr>
          <p:cNvPr id="9" name="Grafik 8">
            <a:extLst>
              <a:ext uri="{FF2B5EF4-FFF2-40B4-BE49-F238E27FC236}">
                <a16:creationId xmlns:a16="http://schemas.microsoft.com/office/drawing/2014/main" id="{6339D6F0-0F10-68F1-42B7-08BEEB81EF3F}"/>
              </a:ext>
            </a:extLst>
          </p:cNvPr>
          <p:cNvPicPr>
            <a:picLocks noChangeAspect="1"/>
          </p:cNvPicPr>
          <p:nvPr/>
        </p:nvPicPr>
        <p:blipFill>
          <a:blip r:embed="rId2"/>
          <a:stretch>
            <a:fillRect/>
          </a:stretch>
        </p:blipFill>
        <p:spPr>
          <a:xfrm>
            <a:off x="5584652" y="1840242"/>
            <a:ext cx="6006712" cy="42525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feld 9">
            <a:extLst>
              <a:ext uri="{FF2B5EF4-FFF2-40B4-BE49-F238E27FC236}">
                <a16:creationId xmlns:a16="http://schemas.microsoft.com/office/drawing/2014/main" id="{A87C05D1-2D40-E42F-4BE0-F01472D96A0F}"/>
              </a:ext>
            </a:extLst>
          </p:cNvPr>
          <p:cNvSpPr txBox="1"/>
          <p:nvPr/>
        </p:nvSpPr>
        <p:spPr>
          <a:xfrm>
            <a:off x="268941" y="5884520"/>
            <a:ext cx="5177118" cy="415498"/>
          </a:xfrm>
          <a:prstGeom prst="rect">
            <a:avLst/>
          </a:prstGeom>
          <a:noFill/>
        </p:spPr>
        <p:txBody>
          <a:bodyPr wrap="square" rtlCol="0">
            <a:spAutoFit/>
          </a:bodyPr>
          <a:lstStyle/>
          <a:p>
            <a:r>
              <a:rPr lang="de-DE" sz="1050" i="1" dirty="0">
                <a:solidFill>
                  <a:schemeClr val="tx1">
                    <a:lumMod val="50000"/>
                  </a:schemeClr>
                </a:solidFill>
              </a:rPr>
              <a:t>*In der Logik wird dies bei der Klassifizierung direkt mitberechnet, gehört aber trotzdem zur Nachbearbeitung.</a:t>
            </a:r>
          </a:p>
        </p:txBody>
      </p:sp>
    </p:spTree>
    <p:extLst>
      <p:ext uri="{BB962C8B-B14F-4D97-AF65-F5344CB8AC3E}">
        <p14:creationId xmlns:p14="http://schemas.microsoft.com/office/powerpoint/2010/main" val="3364675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C811A1-EA06-E5A7-4822-7B8EA0952319}"/>
              </a:ext>
            </a:extLst>
          </p:cNvPr>
          <p:cNvSpPr>
            <a:spLocks noGrp="1"/>
          </p:cNvSpPr>
          <p:nvPr>
            <p:ph type="title"/>
          </p:nvPr>
        </p:nvSpPr>
        <p:spPr>
          <a:xfrm>
            <a:off x="549537" y="574005"/>
            <a:ext cx="11091600" cy="1332000"/>
          </a:xfrm>
        </p:spPr>
        <p:txBody>
          <a:bodyPr/>
          <a:lstStyle/>
          <a:p>
            <a:r>
              <a:rPr lang="de-DE" dirty="0"/>
              <a:t>Methodik – </a:t>
            </a:r>
            <a:br>
              <a:rPr lang="de-DE" dirty="0"/>
            </a:br>
            <a:r>
              <a:rPr lang="de-DE" dirty="0"/>
              <a:t>Training des neuralen Netzwerks</a:t>
            </a:r>
          </a:p>
        </p:txBody>
      </p:sp>
      <p:sp>
        <p:nvSpPr>
          <p:cNvPr id="3" name="Inhaltsplatzhalter 2">
            <a:extLst>
              <a:ext uri="{FF2B5EF4-FFF2-40B4-BE49-F238E27FC236}">
                <a16:creationId xmlns:a16="http://schemas.microsoft.com/office/drawing/2014/main" id="{4C737B49-860F-85FC-2E52-05BC9C226DD3}"/>
              </a:ext>
            </a:extLst>
          </p:cNvPr>
          <p:cNvSpPr>
            <a:spLocks noGrp="1"/>
          </p:cNvSpPr>
          <p:nvPr>
            <p:ph idx="1"/>
          </p:nvPr>
        </p:nvSpPr>
        <p:spPr>
          <a:xfrm>
            <a:off x="550863" y="2304370"/>
            <a:ext cx="11090274" cy="3979625"/>
          </a:xfrm>
        </p:spPr>
        <p:txBody>
          <a:bodyPr/>
          <a:lstStyle/>
          <a:p>
            <a:r>
              <a:rPr lang="de-DE" dirty="0"/>
              <a:t>SGDM-NN</a:t>
            </a:r>
          </a:p>
          <a:p>
            <a:r>
              <a:rPr lang="de-DE" dirty="0"/>
              <a:t>Klassifizierung auf 8 Labels</a:t>
            </a:r>
          </a:p>
          <a:p>
            <a:r>
              <a:rPr lang="de-DE" dirty="0"/>
              <a:t>Eingabegröße: 256x256px (Farbbilder)</a:t>
            </a:r>
          </a:p>
          <a:p>
            <a:r>
              <a:rPr lang="de-DE" dirty="0"/>
              <a:t>Verhältnis Trainings- zu Validierungsdaten: </a:t>
            </a:r>
            <a:br>
              <a:rPr lang="de-DE" dirty="0"/>
            </a:br>
            <a:r>
              <a:rPr lang="de-DE" dirty="0"/>
              <a:t>75% - 25%</a:t>
            </a:r>
          </a:p>
          <a:p>
            <a:pPr marL="0" indent="0">
              <a:buNone/>
            </a:pPr>
            <a:br>
              <a:rPr lang="de-DE" sz="1400" i="1" dirty="0">
                <a:solidFill>
                  <a:schemeClr val="accent3">
                    <a:alpha val="60000"/>
                  </a:schemeClr>
                </a:solidFill>
              </a:rPr>
            </a:br>
            <a:br>
              <a:rPr lang="de-DE" sz="1400" i="1" dirty="0">
                <a:solidFill>
                  <a:schemeClr val="accent3">
                    <a:alpha val="60000"/>
                  </a:schemeClr>
                </a:solidFill>
              </a:rPr>
            </a:br>
            <a:r>
              <a:rPr lang="de-DE" sz="1400" i="1" dirty="0" err="1">
                <a:solidFill>
                  <a:schemeClr val="accent3">
                    <a:alpha val="60000"/>
                  </a:schemeClr>
                </a:solidFill>
              </a:rPr>
              <a:t>imageInputLayer</a:t>
            </a:r>
            <a:r>
              <a:rPr lang="de-DE" sz="1400" i="1" dirty="0">
                <a:solidFill>
                  <a:schemeClr val="accent3">
                    <a:alpha val="60000"/>
                  </a:schemeClr>
                </a:solidFill>
              </a:rPr>
              <a:t> </a:t>
            </a:r>
            <a:r>
              <a:rPr lang="de-DE" sz="1400" i="1" dirty="0">
                <a:solidFill>
                  <a:schemeClr val="accent3">
                    <a:alpha val="60000"/>
                  </a:schemeClr>
                </a:solidFill>
                <a:sym typeface="Wingdings" panose="05000000000000000000" pitchFamily="2" charset="2"/>
              </a:rPr>
              <a:t> convolution2dLayer  </a:t>
            </a:r>
            <a:r>
              <a:rPr lang="de-DE" sz="1400" i="1" dirty="0" err="1">
                <a:solidFill>
                  <a:schemeClr val="accent3">
                    <a:alpha val="60000"/>
                  </a:schemeClr>
                </a:solidFill>
                <a:sym typeface="Wingdings" panose="05000000000000000000" pitchFamily="2" charset="2"/>
              </a:rPr>
              <a:t>batchNormalizationLayer</a:t>
            </a:r>
            <a:r>
              <a:rPr lang="de-DE" sz="1400" i="1" dirty="0">
                <a:solidFill>
                  <a:schemeClr val="accent3">
                    <a:alpha val="60000"/>
                  </a:schemeClr>
                </a:solidFill>
                <a:sym typeface="Wingdings" panose="05000000000000000000" pitchFamily="2" charset="2"/>
              </a:rPr>
              <a:t>  </a:t>
            </a:r>
            <a:r>
              <a:rPr lang="de-DE" sz="1400" i="1" dirty="0" err="1">
                <a:solidFill>
                  <a:schemeClr val="accent3">
                    <a:alpha val="60000"/>
                  </a:schemeClr>
                </a:solidFill>
                <a:sym typeface="Wingdings" panose="05000000000000000000" pitchFamily="2" charset="2"/>
              </a:rPr>
              <a:t>reluLayer</a:t>
            </a:r>
            <a:r>
              <a:rPr lang="de-DE" sz="1400" i="1" dirty="0">
                <a:solidFill>
                  <a:schemeClr val="accent3">
                    <a:alpha val="60000"/>
                  </a:schemeClr>
                </a:solidFill>
                <a:sym typeface="Wingdings" panose="05000000000000000000" pitchFamily="2" charset="2"/>
              </a:rPr>
              <a:t>  </a:t>
            </a:r>
            <a:r>
              <a:rPr lang="de-DE" sz="1400" i="1" dirty="0" err="1">
                <a:solidFill>
                  <a:schemeClr val="accent3">
                    <a:alpha val="60000"/>
                  </a:schemeClr>
                </a:solidFill>
                <a:sym typeface="Wingdings" panose="05000000000000000000" pitchFamily="2" charset="2"/>
              </a:rPr>
              <a:t>fullyConnectedLayer</a:t>
            </a:r>
            <a:r>
              <a:rPr lang="de-DE" sz="1400" i="1" dirty="0">
                <a:solidFill>
                  <a:schemeClr val="accent3">
                    <a:alpha val="60000"/>
                  </a:schemeClr>
                </a:solidFill>
                <a:sym typeface="Wingdings" panose="05000000000000000000" pitchFamily="2" charset="2"/>
              </a:rPr>
              <a:t>  </a:t>
            </a:r>
            <a:r>
              <a:rPr lang="de-DE" sz="1400" i="1" dirty="0" err="1">
                <a:solidFill>
                  <a:schemeClr val="accent3">
                    <a:alpha val="60000"/>
                  </a:schemeClr>
                </a:solidFill>
                <a:sym typeface="Wingdings" panose="05000000000000000000" pitchFamily="2" charset="2"/>
              </a:rPr>
              <a:t>softmaxLayer</a:t>
            </a:r>
            <a:r>
              <a:rPr lang="de-DE" sz="1400" i="1" dirty="0">
                <a:solidFill>
                  <a:schemeClr val="accent3">
                    <a:alpha val="60000"/>
                  </a:schemeClr>
                </a:solidFill>
                <a:sym typeface="Wingdings" panose="05000000000000000000" pitchFamily="2" charset="2"/>
              </a:rPr>
              <a:t>  </a:t>
            </a:r>
            <a:r>
              <a:rPr lang="de-DE" sz="1400" i="1" dirty="0" err="1">
                <a:solidFill>
                  <a:schemeClr val="accent3">
                    <a:alpha val="60000"/>
                  </a:schemeClr>
                </a:solidFill>
                <a:sym typeface="Wingdings" panose="05000000000000000000" pitchFamily="2" charset="2"/>
              </a:rPr>
              <a:t>classificationLayer</a:t>
            </a:r>
            <a:endParaRPr lang="de-DE" sz="1400" i="1" dirty="0">
              <a:solidFill>
                <a:schemeClr val="accent3">
                  <a:alpha val="60000"/>
                </a:schemeClr>
              </a:solidFill>
            </a:endParaRPr>
          </a:p>
          <a:p>
            <a:endParaRPr lang="de-DE" dirty="0"/>
          </a:p>
        </p:txBody>
      </p:sp>
      <p:sp>
        <p:nvSpPr>
          <p:cNvPr id="4" name="Datumsplatzhalter 3">
            <a:extLst>
              <a:ext uri="{FF2B5EF4-FFF2-40B4-BE49-F238E27FC236}">
                <a16:creationId xmlns:a16="http://schemas.microsoft.com/office/drawing/2014/main" id="{7258E078-E7F9-F2AE-D194-3A2D76AD3A4E}"/>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59E369B7-0862-B821-312B-7D2AB996C522}"/>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B906E226-6F2B-7103-464E-285FCFB1FC4F}"/>
              </a:ext>
            </a:extLst>
          </p:cNvPr>
          <p:cNvSpPr>
            <a:spLocks noGrp="1"/>
          </p:cNvSpPr>
          <p:nvPr>
            <p:ph type="sldNum" sz="quarter" idx="12"/>
          </p:nvPr>
        </p:nvSpPr>
        <p:spPr/>
        <p:txBody>
          <a:bodyPr/>
          <a:lstStyle/>
          <a:p>
            <a:pPr rtl="0"/>
            <a:fld id="{DBA1B0FB-D917-4C8C-928F-313BD683BF39}" type="slidenum">
              <a:rPr lang="de-DE" smtClean="0"/>
              <a:t>18</a:t>
            </a:fld>
            <a:endParaRPr lang="de-DE"/>
          </a:p>
        </p:txBody>
      </p:sp>
      <p:pic>
        <p:nvPicPr>
          <p:cNvPr id="8" name="Grafik 7">
            <a:extLst>
              <a:ext uri="{FF2B5EF4-FFF2-40B4-BE49-F238E27FC236}">
                <a16:creationId xmlns:a16="http://schemas.microsoft.com/office/drawing/2014/main" id="{1189478E-C1A7-F5BA-578A-80BFD26C4239}"/>
              </a:ext>
            </a:extLst>
          </p:cNvPr>
          <p:cNvPicPr>
            <a:picLocks noChangeAspect="1"/>
          </p:cNvPicPr>
          <p:nvPr/>
        </p:nvPicPr>
        <p:blipFill>
          <a:blip r:embed="rId2"/>
          <a:stretch>
            <a:fillRect/>
          </a:stretch>
        </p:blipFill>
        <p:spPr>
          <a:xfrm>
            <a:off x="6279775" y="2083831"/>
            <a:ext cx="5656731" cy="29758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hteck 8">
            <a:extLst>
              <a:ext uri="{FF2B5EF4-FFF2-40B4-BE49-F238E27FC236}">
                <a16:creationId xmlns:a16="http://schemas.microsoft.com/office/drawing/2014/main" id="{3956A5A8-A99A-923C-9B72-9E91BC8C05A0}"/>
              </a:ext>
            </a:extLst>
          </p:cNvPr>
          <p:cNvSpPr/>
          <p:nvPr/>
        </p:nvSpPr>
        <p:spPr>
          <a:xfrm>
            <a:off x="8054788" y="1"/>
            <a:ext cx="4137212" cy="12003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80B45766-1A37-3EC8-D834-B04669F7EE16}"/>
              </a:ext>
            </a:extLst>
          </p:cNvPr>
          <p:cNvSpPr txBox="1"/>
          <p:nvPr/>
        </p:nvSpPr>
        <p:spPr>
          <a:xfrm>
            <a:off x="8054788" y="0"/>
            <a:ext cx="4137212" cy="1200329"/>
          </a:xfrm>
          <a:prstGeom prst="rect">
            <a:avLst/>
          </a:prstGeom>
          <a:noFill/>
        </p:spPr>
        <p:txBody>
          <a:bodyPr wrap="square" rtlCol="0">
            <a:spAutoFit/>
          </a:bodyPr>
          <a:lstStyle/>
          <a:p>
            <a:r>
              <a:rPr lang="de-DE" dirty="0"/>
              <a:t>Benutzte Methoden:</a:t>
            </a:r>
          </a:p>
          <a:p>
            <a:r>
              <a:rPr lang="de-DE" i="1" dirty="0" err="1">
                <a:solidFill>
                  <a:schemeClr val="accent1">
                    <a:lumMod val="60000"/>
                    <a:lumOff val="40000"/>
                  </a:schemeClr>
                </a:solidFill>
              </a:rPr>
              <a:t>splitEachLabel</a:t>
            </a:r>
            <a:r>
              <a:rPr lang="de-DE" i="1" dirty="0">
                <a:solidFill>
                  <a:schemeClr val="accent1">
                    <a:lumMod val="60000"/>
                    <a:lumOff val="40000"/>
                  </a:schemeClr>
                </a:solidFill>
              </a:rPr>
              <a:t>() </a:t>
            </a:r>
          </a:p>
          <a:p>
            <a:r>
              <a:rPr lang="de-DE" i="1" dirty="0" err="1">
                <a:solidFill>
                  <a:schemeClr val="accent1">
                    <a:lumMod val="60000"/>
                    <a:lumOff val="40000"/>
                  </a:schemeClr>
                </a:solidFill>
              </a:rPr>
              <a:t>trainingOptions</a:t>
            </a:r>
            <a:r>
              <a:rPr lang="de-DE" i="1" dirty="0">
                <a:solidFill>
                  <a:schemeClr val="accent1">
                    <a:lumMod val="60000"/>
                    <a:lumOff val="40000"/>
                  </a:schemeClr>
                </a:solidFill>
              </a:rPr>
              <a:t>() </a:t>
            </a:r>
            <a:r>
              <a:rPr lang="de-DE" sz="1050" dirty="0"/>
              <a:t>[Deep Learning Toolbox]</a:t>
            </a:r>
          </a:p>
          <a:p>
            <a:r>
              <a:rPr lang="de-DE" i="1" dirty="0" err="1">
                <a:solidFill>
                  <a:schemeClr val="accent1">
                    <a:lumMod val="60000"/>
                    <a:lumOff val="40000"/>
                  </a:schemeClr>
                </a:solidFill>
              </a:rPr>
              <a:t>trainNetwork</a:t>
            </a:r>
            <a:r>
              <a:rPr lang="de-DE" i="1" dirty="0">
                <a:solidFill>
                  <a:schemeClr val="accent1">
                    <a:lumMod val="60000"/>
                    <a:lumOff val="40000"/>
                  </a:schemeClr>
                </a:solidFill>
              </a:rPr>
              <a:t>() </a:t>
            </a:r>
            <a:r>
              <a:rPr lang="de-DE" sz="1050" dirty="0"/>
              <a:t>[Deep Learning Toolbox]</a:t>
            </a:r>
          </a:p>
        </p:txBody>
      </p:sp>
    </p:spTree>
    <p:extLst>
      <p:ext uri="{BB962C8B-B14F-4D97-AF65-F5344CB8AC3E}">
        <p14:creationId xmlns:p14="http://schemas.microsoft.com/office/powerpoint/2010/main" val="2470181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Evaluation</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19</a:t>
            </a:fld>
            <a:endParaRPr lang="de-DE"/>
          </a:p>
        </p:txBody>
      </p:sp>
    </p:spTree>
    <p:extLst>
      <p:ext uri="{BB962C8B-B14F-4D97-AF65-F5344CB8AC3E}">
        <p14:creationId xmlns:p14="http://schemas.microsoft.com/office/powerpoint/2010/main" val="1234481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6426E-F6F6-4A7C-9181-8C3090996261}"/>
              </a:ext>
            </a:extLst>
          </p:cNvPr>
          <p:cNvSpPr>
            <a:spLocks noGrp="1"/>
          </p:cNvSpPr>
          <p:nvPr>
            <p:ph type="title"/>
          </p:nvPr>
        </p:nvSpPr>
        <p:spPr>
          <a:xfrm>
            <a:off x="550864" y="281472"/>
            <a:ext cx="3565524" cy="629840"/>
          </a:xfrm>
        </p:spPr>
        <p:txBody>
          <a:bodyPr rtlCol="0"/>
          <a:lstStyle/>
          <a:p>
            <a:pPr rtl="0"/>
            <a:r>
              <a:rPr lang="de-DE" dirty="0"/>
              <a:t>Agenda</a:t>
            </a:r>
          </a:p>
        </p:txBody>
      </p:sp>
      <p:sp>
        <p:nvSpPr>
          <p:cNvPr id="3" name="Inhaltsplatzhalter 2">
            <a:extLst>
              <a:ext uri="{FF2B5EF4-FFF2-40B4-BE49-F238E27FC236}">
                <a16:creationId xmlns:a16="http://schemas.microsoft.com/office/drawing/2014/main" id="{D3B60D6F-4D0F-4D33-B2A7-159C8583FF00}"/>
              </a:ext>
            </a:extLst>
          </p:cNvPr>
          <p:cNvSpPr>
            <a:spLocks noGrp="1"/>
          </p:cNvSpPr>
          <p:nvPr>
            <p:ph idx="1"/>
          </p:nvPr>
        </p:nvSpPr>
        <p:spPr>
          <a:xfrm>
            <a:off x="550863" y="1445171"/>
            <a:ext cx="3565525" cy="3348000"/>
          </a:xfrm>
        </p:spPr>
        <p:txBody>
          <a:bodyPr rtlCol="0"/>
          <a:lstStyle/>
          <a:p>
            <a:pPr marL="342900" indent="-342900" rtl="0">
              <a:lnSpc>
                <a:spcPct val="100000"/>
              </a:lnSpc>
              <a:spcBef>
                <a:spcPts val="500"/>
              </a:spcBef>
              <a:buFont typeface="Arial" panose="020B0604020202020204" pitchFamily="34" charset="0"/>
              <a:buChar char="•"/>
            </a:pPr>
            <a:r>
              <a:rPr lang="de-DE" sz="1800" dirty="0"/>
              <a:t>Projektüberblick</a:t>
            </a:r>
          </a:p>
          <a:p>
            <a:pPr marL="342900" indent="-342900" rtl="0">
              <a:lnSpc>
                <a:spcPct val="100000"/>
              </a:lnSpc>
              <a:spcBef>
                <a:spcPts val="500"/>
              </a:spcBef>
              <a:buFont typeface="Arial" panose="020B0604020202020204" pitchFamily="34" charset="0"/>
              <a:buChar char="•"/>
            </a:pPr>
            <a:r>
              <a:rPr lang="de-DE" sz="1800" dirty="0"/>
              <a:t>Motivation</a:t>
            </a:r>
          </a:p>
          <a:p>
            <a:pPr marL="342900" indent="-342900" rtl="0">
              <a:lnSpc>
                <a:spcPct val="100000"/>
              </a:lnSpc>
              <a:spcBef>
                <a:spcPts val="500"/>
              </a:spcBef>
              <a:buFont typeface="Arial" panose="020B0604020202020204" pitchFamily="34" charset="0"/>
              <a:buChar char="•"/>
            </a:pPr>
            <a:r>
              <a:rPr lang="de-DE" sz="1800" dirty="0"/>
              <a:t>Problem</a:t>
            </a:r>
          </a:p>
          <a:p>
            <a:pPr marL="342900" indent="-342900" rtl="0">
              <a:lnSpc>
                <a:spcPct val="100000"/>
              </a:lnSpc>
              <a:spcBef>
                <a:spcPts val="500"/>
              </a:spcBef>
              <a:buFont typeface="Arial" panose="020B0604020202020204" pitchFamily="34" charset="0"/>
              <a:buChar char="•"/>
            </a:pPr>
            <a:r>
              <a:rPr lang="de-DE" sz="1800" dirty="0"/>
              <a:t>Vorbereitung</a:t>
            </a:r>
          </a:p>
          <a:p>
            <a:pPr marL="342900" indent="-342900" rtl="0">
              <a:lnSpc>
                <a:spcPct val="100000"/>
              </a:lnSpc>
              <a:spcBef>
                <a:spcPts val="500"/>
              </a:spcBef>
              <a:buFont typeface="Arial" panose="020B0604020202020204" pitchFamily="34" charset="0"/>
              <a:buChar char="•"/>
            </a:pPr>
            <a:r>
              <a:rPr lang="de-DE" sz="1800" dirty="0"/>
              <a:t>Methodik</a:t>
            </a:r>
          </a:p>
          <a:p>
            <a:pPr marL="342900" indent="-342900" rtl="0">
              <a:lnSpc>
                <a:spcPct val="100000"/>
              </a:lnSpc>
              <a:spcBef>
                <a:spcPts val="500"/>
              </a:spcBef>
              <a:buFont typeface="Arial" panose="020B0604020202020204" pitchFamily="34" charset="0"/>
              <a:buChar char="•"/>
            </a:pPr>
            <a:r>
              <a:rPr lang="de-DE" sz="1800" dirty="0"/>
              <a:t>Evaluation</a:t>
            </a:r>
          </a:p>
          <a:p>
            <a:pPr marL="342900" indent="-342900" rtl="0">
              <a:lnSpc>
                <a:spcPct val="100000"/>
              </a:lnSpc>
              <a:spcBef>
                <a:spcPts val="500"/>
              </a:spcBef>
              <a:buFont typeface="Arial" panose="020B0604020202020204" pitchFamily="34" charset="0"/>
              <a:buChar char="•"/>
            </a:pPr>
            <a:r>
              <a:rPr lang="de-DE" sz="1800" dirty="0"/>
              <a:t>Ergebnis</a:t>
            </a:r>
          </a:p>
          <a:p>
            <a:pPr marL="342900" indent="-342900" rtl="0">
              <a:lnSpc>
                <a:spcPct val="100000"/>
              </a:lnSpc>
              <a:spcBef>
                <a:spcPts val="500"/>
              </a:spcBef>
              <a:buFont typeface="Arial" panose="020B0604020202020204" pitchFamily="34" charset="0"/>
              <a:buChar char="•"/>
            </a:pPr>
            <a:r>
              <a:rPr lang="de-DE" sz="1800" dirty="0"/>
              <a:t>Fazit</a:t>
            </a:r>
          </a:p>
          <a:p>
            <a:pPr marL="342900" indent="-342900" rtl="0">
              <a:lnSpc>
                <a:spcPct val="100000"/>
              </a:lnSpc>
              <a:spcBef>
                <a:spcPts val="500"/>
              </a:spcBef>
              <a:buFont typeface="Arial" panose="020B0604020202020204" pitchFamily="34" charset="0"/>
              <a:buChar char="•"/>
            </a:pPr>
            <a:r>
              <a:rPr lang="de-DE" sz="1800" dirty="0"/>
              <a:t>Weiterführende Ideen</a:t>
            </a:r>
          </a:p>
        </p:txBody>
      </p:sp>
      <p:pic>
        <p:nvPicPr>
          <p:cNvPr id="8" name="Bildplatzhalter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a:blip r:embed="rId2"/>
          <a:srcRect/>
          <a:stretch/>
        </p:blipFill>
        <p:spPr>
          <a:xfrm>
            <a:off x="5208928" y="1596771"/>
            <a:ext cx="3448558" cy="3448558"/>
          </a:xfrm>
        </p:spPr>
      </p:pic>
      <p:pic>
        <p:nvPicPr>
          <p:cNvPr id="10" name="Bildplatzhalter 9">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a:blip r:embed="rId3"/>
          <a:srcRect/>
          <a:stretch/>
        </p:blipFill>
        <p:spPr>
          <a:xfrm>
            <a:off x="8918575" y="596392"/>
            <a:ext cx="2263776" cy="2263776"/>
          </a:xfrm>
        </p:spPr>
      </p:pic>
      <p:pic>
        <p:nvPicPr>
          <p:cNvPr id="12" name="Bildplatzhalter 11">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a:srcRect l="23851"/>
          <a:stretch/>
        </p:blipFill>
        <p:spPr>
          <a:xfrm>
            <a:off x="9130552" y="3324733"/>
            <a:ext cx="2897935" cy="2936876"/>
          </a:xfrm>
        </p:spPr>
      </p:pic>
      <p:sp>
        <p:nvSpPr>
          <p:cNvPr id="13" name="Datumsplatzhalt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rtlCol="0"/>
          <a:lstStyle/>
          <a:p>
            <a:pPr rtl="0"/>
            <a:r>
              <a:rPr lang="de-DE" dirty="0"/>
              <a:t>Dienstag, 17. Januar 2023</a:t>
            </a:r>
          </a:p>
        </p:txBody>
      </p:sp>
      <p:sp>
        <p:nvSpPr>
          <p:cNvPr id="14" name="Fußzeilenplatzhalt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rtlCol="0"/>
          <a:lstStyle/>
          <a:p>
            <a:pPr rtl="0"/>
            <a:r>
              <a:rPr lang="de-DE" dirty="0"/>
              <a:t>Bildverarbeitung WS22/23, Tarik Glasmacher, Tim Bering</a:t>
            </a:r>
          </a:p>
        </p:txBody>
      </p:sp>
      <p:sp>
        <p:nvSpPr>
          <p:cNvPr id="15" name="Foliennummernplatzhalt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a:t>2</a:t>
            </a:fld>
            <a:endParaRPr lang="de-DE"/>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EF2E63-E742-02D9-1784-D9E9B3578071}"/>
              </a:ext>
            </a:extLst>
          </p:cNvPr>
          <p:cNvSpPr>
            <a:spLocks noGrp="1"/>
          </p:cNvSpPr>
          <p:nvPr>
            <p:ph type="title"/>
          </p:nvPr>
        </p:nvSpPr>
        <p:spPr>
          <a:xfrm>
            <a:off x="550862" y="549275"/>
            <a:ext cx="11091600" cy="768537"/>
          </a:xfrm>
        </p:spPr>
        <p:txBody>
          <a:bodyPr/>
          <a:lstStyle/>
          <a:p>
            <a:r>
              <a:rPr lang="de-DE" dirty="0"/>
              <a:t>Evaluation – Herausforderungen I</a:t>
            </a:r>
          </a:p>
        </p:txBody>
      </p:sp>
      <p:sp>
        <p:nvSpPr>
          <p:cNvPr id="3" name="Inhaltsplatzhalter 2">
            <a:extLst>
              <a:ext uri="{FF2B5EF4-FFF2-40B4-BE49-F238E27FC236}">
                <a16:creationId xmlns:a16="http://schemas.microsoft.com/office/drawing/2014/main" id="{EFA5EFC5-47A3-E2D1-FF43-B3198918139D}"/>
              </a:ext>
            </a:extLst>
          </p:cNvPr>
          <p:cNvSpPr>
            <a:spLocks noGrp="1"/>
          </p:cNvSpPr>
          <p:nvPr>
            <p:ph idx="1"/>
          </p:nvPr>
        </p:nvSpPr>
        <p:spPr>
          <a:xfrm>
            <a:off x="550862" y="2878375"/>
            <a:ext cx="11090274" cy="3979625"/>
          </a:xfrm>
        </p:spPr>
        <p:txBody>
          <a:bodyPr/>
          <a:lstStyle/>
          <a:p>
            <a:pPr marL="457200" indent="-457200">
              <a:buFont typeface="+mj-lt"/>
              <a:buAutoNum type="arabicPeriod"/>
            </a:pPr>
            <a:r>
              <a:rPr lang="de-DE" sz="1800" dirty="0"/>
              <a:t>Anfangs: Hough-Algorithmus funktioniert nicht richtig</a:t>
            </a:r>
          </a:p>
          <a:p>
            <a:pPr lvl="1">
              <a:lnSpc>
                <a:spcPct val="100000"/>
              </a:lnSpc>
            </a:pPr>
            <a:r>
              <a:rPr lang="de-DE" sz="1200" dirty="0"/>
              <a:t>Potenzieller Lösungsansatz: Wechsel auf Python / </a:t>
            </a:r>
            <a:r>
              <a:rPr lang="de-DE" sz="1200" dirty="0" err="1"/>
              <a:t>opencv</a:t>
            </a:r>
            <a:r>
              <a:rPr lang="de-DE" sz="1200" dirty="0"/>
              <a:t> (verworfen)</a:t>
            </a:r>
          </a:p>
          <a:p>
            <a:pPr lvl="1">
              <a:lnSpc>
                <a:spcPct val="100000"/>
              </a:lnSpc>
            </a:pPr>
            <a:r>
              <a:rPr lang="de-DE" sz="1200" dirty="0"/>
              <a:t>Tatsächlicher Lösungsansatz: Parameter angepasst</a:t>
            </a:r>
          </a:p>
        </p:txBody>
      </p:sp>
      <p:sp>
        <p:nvSpPr>
          <p:cNvPr id="4" name="Datumsplatzhalter 3">
            <a:extLst>
              <a:ext uri="{FF2B5EF4-FFF2-40B4-BE49-F238E27FC236}">
                <a16:creationId xmlns:a16="http://schemas.microsoft.com/office/drawing/2014/main" id="{65081043-891A-8EF8-D366-EB68A6CCD8EE}"/>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FE031755-2472-EB48-1B91-827499E5710C}"/>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4985654A-CAD0-9311-52CA-D268B2CC5F65}"/>
              </a:ext>
            </a:extLst>
          </p:cNvPr>
          <p:cNvSpPr>
            <a:spLocks noGrp="1"/>
          </p:cNvSpPr>
          <p:nvPr>
            <p:ph type="sldNum" sz="quarter" idx="12"/>
          </p:nvPr>
        </p:nvSpPr>
        <p:spPr/>
        <p:txBody>
          <a:bodyPr/>
          <a:lstStyle/>
          <a:p>
            <a:pPr rtl="0"/>
            <a:fld id="{DBA1B0FB-D917-4C8C-928F-313BD683BF39}" type="slidenum">
              <a:rPr lang="de-DE" smtClean="0"/>
              <a:t>20</a:t>
            </a:fld>
            <a:endParaRPr lang="de-DE"/>
          </a:p>
        </p:txBody>
      </p:sp>
      <p:pic>
        <p:nvPicPr>
          <p:cNvPr id="7" name="Grafik 6">
            <a:extLst>
              <a:ext uri="{FF2B5EF4-FFF2-40B4-BE49-F238E27FC236}">
                <a16:creationId xmlns:a16="http://schemas.microsoft.com/office/drawing/2014/main" id="{44974068-EDAD-B9D2-7EC6-435A5E7FDCE9}"/>
              </a:ext>
            </a:extLst>
          </p:cNvPr>
          <p:cNvPicPr>
            <a:picLocks noChangeAspect="1"/>
          </p:cNvPicPr>
          <p:nvPr/>
        </p:nvPicPr>
        <p:blipFill rotWithShape="1">
          <a:blip r:embed="rId2"/>
          <a:srcRect t="2850"/>
          <a:stretch/>
        </p:blipFill>
        <p:spPr>
          <a:xfrm>
            <a:off x="6493437" y="1988069"/>
            <a:ext cx="5282170" cy="28818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00429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74096A-F207-95F7-B15E-3C64AEC7032E}"/>
              </a:ext>
            </a:extLst>
          </p:cNvPr>
          <p:cNvSpPr>
            <a:spLocks noGrp="1"/>
          </p:cNvSpPr>
          <p:nvPr>
            <p:ph type="title"/>
          </p:nvPr>
        </p:nvSpPr>
        <p:spPr/>
        <p:txBody>
          <a:bodyPr/>
          <a:lstStyle/>
          <a:p>
            <a:r>
              <a:rPr lang="de-DE" dirty="0"/>
              <a:t>Evaluation – Herausforderungen II</a:t>
            </a:r>
          </a:p>
        </p:txBody>
      </p:sp>
      <p:sp>
        <p:nvSpPr>
          <p:cNvPr id="3" name="Inhaltsplatzhalter 2">
            <a:extLst>
              <a:ext uri="{FF2B5EF4-FFF2-40B4-BE49-F238E27FC236}">
                <a16:creationId xmlns:a16="http://schemas.microsoft.com/office/drawing/2014/main" id="{B749154C-1E0C-C933-DA47-79606B476B25}"/>
              </a:ext>
            </a:extLst>
          </p:cNvPr>
          <p:cNvSpPr>
            <a:spLocks noGrp="1"/>
          </p:cNvSpPr>
          <p:nvPr>
            <p:ph idx="1"/>
          </p:nvPr>
        </p:nvSpPr>
        <p:spPr>
          <a:xfrm>
            <a:off x="550862" y="2527587"/>
            <a:ext cx="11090274" cy="3979625"/>
          </a:xfrm>
        </p:spPr>
        <p:txBody>
          <a:bodyPr/>
          <a:lstStyle/>
          <a:p>
            <a:pPr marL="457200" indent="-457200">
              <a:buFont typeface="+mj-lt"/>
              <a:buAutoNum type="arabicPeriod" startAt="2"/>
            </a:pPr>
            <a:r>
              <a:rPr lang="de-DE" sz="1800" dirty="0"/>
              <a:t>Einseitige Trainingsdaten</a:t>
            </a:r>
          </a:p>
          <a:p>
            <a:pPr lvl="1">
              <a:lnSpc>
                <a:spcPct val="100000"/>
              </a:lnSpc>
            </a:pPr>
            <a:r>
              <a:rPr lang="de-DE" sz="1200" dirty="0"/>
              <a:t>Trainingsdaten werden von uns erhoben und durch Transformationen angepasst, </a:t>
            </a:r>
            <a:br>
              <a:rPr lang="de-DE" sz="1200" dirty="0"/>
            </a:br>
            <a:r>
              <a:rPr lang="de-DE" sz="1200" dirty="0"/>
              <a:t>um mehrere Trainingsbilder aus einem Referenzbild zu erzeugen</a:t>
            </a:r>
          </a:p>
          <a:p>
            <a:pPr lvl="1">
              <a:lnSpc>
                <a:spcPct val="100000"/>
              </a:lnSpc>
            </a:pPr>
            <a:r>
              <a:rPr lang="de-DE" sz="1200" dirty="0"/>
              <a:t>Anfangs: Nur ein Referenzbild pro Münze =&gt; Hohe Genauigkeit bei den Trainings- und Validierungsdaten, </a:t>
            </a:r>
            <a:br>
              <a:rPr lang="de-DE" sz="1200" dirty="0"/>
            </a:br>
            <a:r>
              <a:rPr lang="de-DE" sz="1200" dirty="0"/>
              <a:t>aber geringe Genauigkeit beim tatsächlichen Einsatz</a:t>
            </a:r>
          </a:p>
          <a:p>
            <a:pPr lvl="1">
              <a:lnSpc>
                <a:spcPct val="100000"/>
              </a:lnSpc>
            </a:pPr>
            <a:r>
              <a:rPr lang="de-DE" sz="1200" dirty="0"/>
              <a:t>Lösungsansatz: Mehr, unterschiedlichere Trainingsdaten</a:t>
            </a:r>
          </a:p>
          <a:p>
            <a:endParaRPr lang="de-DE" dirty="0"/>
          </a:p>
        </p:txBody>
      </p:sp>
      <p:sp>
        <p:nvSpPr>
          <p:cNvPr id="4" name="Datumsplatzhalter 3">
            <a:extLst>
              <a:ext uri="{FF2B5EF4-FFF2-40B4-BE49-F238E27FC236}">
                <a16:creationId xmlns:a16="http://schemas.microsoft.com/office/drawing/2014/main" id="{85194966-19D1-B505-7B47-C2E21938D589}"/>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74366CA9-6FD8-792F-0A15-D20E8D93F35F}"/>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1AB6DA09-9053-3D88-BE08-472524513948}"/>
              </a:ext>
            </a:extLst>
          </p:cNvPr>
          <p:cNvSpPr>
            <a:spLocks noGrp="1"/>
          </p:cNvSpPr>
          <p:nvPr>
            <p:ph type="sldNum" sz="quarter" idx="12"/>
          </p:nvPr>
        </p:nvSpPr>
        <p:spPr/>
        <p:txBody>
          <a:bodyPr/>
          <a:lstStyle/>
          <a:p>
            <a:pPr rtl="0"/>
            <a:fld id="{DBA1B0FB-D917-4C8C-928F-313BD683BF39}" type="slidenum">
              <a:rPr lang="de-DE" smtClean="0"/>
              <a:t>21</a:t>
            </a:fld>
            <a:endParaRPr lang="de-DE"/>
          </a:p>
        </p:txBody>
      </p:sp>
      <p:pic>
        <p:nvPicPr>
          <p:cNvPr id="7" name="Grafik 6">
            <a:extLst>
              <a:ext uri="{FF2B5EF4-FFF2-40B4-BE49-F238E27FC236}">
                <a16:creationId xmlns:a16="http://schemas.microsoft.com/office/drawing/2014/main" id="{326DBD71-7AC3-11A8-5C88-FA7186074817}"/>
              </a:ext>
            </a:extLst>
          </p:cNvPr>
          <p:cNvPicPr>
            <a:picLocks noChangeAspect="1"/>
          </p:cNvPicPr>
          <p:nvPr/>
        </p:nvPicPr>
        <p:blipFill>
          <a:blip r:embed="rId2"/>
          <a:stretch>
            <a:fillRect/>
          </a:stretch>
        </p:blipFill>
        <p:spPr>
          <a:xfrm>
            <a:off x="8640342" y="4095667"/>
            <a:ext cx="3000794" cy="21338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Grafik 7">
            <a:extLst>
              <a:ext uri="{FF2B5EF4-FFF2-40B4-BE49-F238E27FC236}">
                <a16:creationId xmlns:a16="http://schemas.microsoft.com/office/drawing/2014/main" id="{D6A16AC4-FBE9-86B8-C54C-35FF158BFC02}"/>
              </a:ext>
            </a:extLst>
          </p:cNvPr>
          <p:cNvPicPr>
            <a:picLocks noChangeAspect="1"/>
          </p:cNvPicPr>
          <p:nvPr/>
        </p:nvPicPr>
        <p:blipFill>
          <a:blip r:embed="rId3"/>
          <a:stretch>
            <a:fillRect/>
          </a:stretch>
        </p:blipFill>
        <p:spPr>
          <a:xfrm>
            <a:off x="8640342" y="1373794"/>
            <a:ext cx="2994805" cy="23987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feld 8">
            <a:extLst>
              <a:ext uri="{FF2B5EF4-FFF2-40B4-BE49-F238E27FC236}">
                <a16:creationId xmlns:a16="http://schemas.microsoft.com/office/drawing/2014/main" id="{29EA2B50-7766-691F-7397-D60C4B529FB3}"/>
              </a:ext>
            </a:extLst>
          </p:cNvPr>
          <p:cNvSpPr txBox="1"/>
          <p:nvPr/>
        </p:nvSpPr>
        <p:spPr>
          <a:xfrm>
            <a:off x="8640342" y="3779154"/>
            <a:ext cx="2141148" cy="276999"/>
          </a:xfrm>
          <a:prstGeom prst="rect">
            <a:avLst/>
          </a:prstGeom>
          <a:noFill/>
        </p:spPr>
        <p:txBody>
          <a:bodyPr wrap="square" rtlCol="0">
            <a:spAutoFit/>
          </a:bodyPr>
          <a:lstStyle/>
          <a:p>
            <a:r>
              <a:rPr lang="de-DE" sz="1200" i="1" dirty="0">
                <a:solidFill>
                  <a:schemeClr val="tx1">
                    <a:lumMod val="65000"/>
                  </a:schemeClr>
                </a:solidFill>
              </a:rPr>
              <a:t>Validierungsdaten</a:t>
            </a:r>
          </a:p>
        </p:txBody>
      </p:sp>
      <p:sp>
        <p:nvSpPr>
          <p:cNvPr id="10" name="Textfeld 9">
            <a:extLst>
              <a:ext uri="{FF2B5EF4-FFF2-40B4-BE49-F238E27FC236}">
                <a16:creationId xmlns:a16="http://schemas.microsoft.com/office/drawing/2014/main" id="{8FE5A405-2F20-1AC6-0765-A23A6D778FE4}"/>
              </a:ext>
            </a:extLst>
          </p:cNvPr>
          <p:cNvSpPr txBox="1"/>
          <p:nvPr/>
        </p:nvSpPr>
        <p:spPr>
          <a:xfrm>
            <a:off x="8640342" y="6230213"/>
            <a:ext cx="2141148" cy="276999"/>
          </a:xfrm>
          <a:prstGeom prst="rect">
            <a:avLst/>
          </a:prstGeom>
          <a:noFill/>
        </p:spPr>
        <p:txBody>
          <a:bodyPr wrap="square" rtlCol="0">
            <a:spAutoFit/>
          </a:bodyPr>
          <a:lstStyle/>
          <a:p>
            <a:r>
              <a:rPr lang="de-DE" sz="1200" i="1" dirty="0">
                <a:solidFill>
                  <a:schemeClr val="tx1">
                    <a:lumMod val="65000"/>
                  </a:schemeClr>
                </a:solidFill>
              </a:rPr>
              <a:t>Testdaten</a:t>
            </a:r>
          </a:p>
        </p:txBody>
      </p:sp>
    </p:spTree>
    <p:extLst>
      <p:ext uri="{BB962C8B-B14F-4D97-AF65-F5344CB8AC3E}">
        <p14:creationId xmlns:p14="http://schemas.microsoft.com/office/powerpoint/2010/main" val="3039739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A931A5-B646-FA4C-D42F-E158286A0417}"/>
              </a:ext>
            </a:extLst>
          </p:cNvPr>
          <p:cNvSpPr>
            <a:spLocks noGrp="1"/>
          </p:cNvSpPr>
          <p:nvPr>
            <p:ph type="title"/>
          </p:nvPr>
        </p:nvSpPr>
        <p:spPr/>
        <p:txBody>
          <a:bodyPr/>
          <a:lstStyle/>
          <a:p>
            <a:r>
              <a:rPr lang="de-DE" dirty="0"/>
              <a:t>Evaluation – Herausforderungen III</a:t>
            </a:r>
          </a:p>
        </p:txBody>
      </p:sp>
      <p:sp>
        <p:nvSpPr>
          <p:cNvPr id="3" name="Inhaltsplatzhalter 2">
            <a:extLst>
              <a:ext uri="{FF2B5EF4-FFF2-40B4-BE49-F238E27FC236}">
                <a16:creationId xmlns:a16="http://schemas.microsoft.com/office/drawing/2014/main" id="{C3829684-DF8F-90DE-9CA3-0AB4EC9FD5AD}"/>
              </a:ext>
            </a:extLst>
          </p:cNvPr>
          <p:cNvSpPr>
            <a:spLocks noGrp="1"/>
          </p:cNvSpPr>
          <p:nvPr>
            <p:ph idx="1"/>
          </p:nvPr>
        </p:nvSpPr>
        <p:spPr>
          <a:xfrm>
            <a:off x="550863" y="2396335"/>
            <a:ext cx="11090274" cy="3979625"/>
          </a:xfrm>
        </p:spPr>
        <p:txBody>
          <a:bodyPr/>
          <a:lstStyle/>
          <a:p>
            <a:pPr marL="457200" indent="-457200">
              <a:buFont typeface="+mj-lt"/>
              <a:buAutoNum type="arabicPeriod" startAt="3"/>
            </a:pPr>
            <a:r>
              <a:rPr lang="de-DE" sz="1800" dirty="0"/>
              <a:t>Performance</a:t>
            </a:r>
          </a:p>
          <a:p>
            <a:pPr lvl="1">
              <a:spcBef>
                <a:spcPts val="100"/>
              </a:spcBef>
            </a:pPr>
            <a:r>
              <a:rPr lang="de-DE" sz="1200" dirty="0"/>
              <a:t>Trainieren eines Netzwerkes dauert lange</a:t>
            </a:r>
          </a:p>
          <a:p>
            <a:pPr lvl="2">
              <a:spcBef>
                <a:spcPts val="100"/>
              </a:spcBef>
            </a:pPr>
            <a:r>
              <a:rPr lang="de-DE" sz="1200" dirty="0"/>
              <a:t>Grund: </a:t>
            </a:r>
            <a:r>
              <a:rPr lang="de-DE" sz="1200" i="1" dirty="0" err="1">
                <a:solidFill>
                  <a:schemeClr val="accent1">
                    <a:lumMod val="60000"/>
                    <a:lumOff val="40000"/>
                    <a:alpha val="60000"/>
                  </a:schemeClr>
                </a:solidFill>
              </a:rPr>
              <a:t>trainNetwork</a:t>
            </a:r>
            <a:r>
              <a:rPr lang="de-DE" sz="1200" i="1" dirty="0">
                <a:solidFill>
                  <a:schemeClr val="accent1">
                    <a:lumMod val="60000"/>
                    <a:lumOff val="40000"/>
                    <a:alpha val="60000"/>
                  </a:schemeClr>
                </a:solidFill>
              </a:rPr>
              <a:t>(</a:t>
            </a:r>
            <a:r>
              <a:rPr lang="de-DE" sz="1200" i="1" dirty="0" err="1">
                <a:solidFill>
                  <a:schemeClr val="accent1">
                    <a:lumMod val="60000"/>
                    <a:lumOff val="40000"/>
                    <a:alpha val="60000"/>
                  </a:schemeClr>
                </a:solidFill>
              </a:rPr>
              <a:t>imds</a:t>
            </a:r>
            <a:r>
              <a:rPr lang="de-DE" sz="1200" i="1" dirty="0">
                <a:solidFill>
                  <a:schemeClr val="accent1">
                    <a:lumMod val="60000"/>
                    <a:lumOff val="40000"/>
                    <a:alpha val="60000"/>
                  </a:schemeClr>
                </a:solidFill>
              </a:rPr>
              <a:t>, </a:t>
            </a:r>
            <a:r>
              <a:rPr lang="de-DE" sz="1200" i="1" dirty="0" err="1">
                <a:solidFill>
                  <a:schemeClr val="accent1">
                    <a:lumMod val="60000"/>
                    <a:lumOff val="40000"/>
                    <a:alpha val="60000"/>
                  </a:schemeClr>
                </a:solidFill>
              </a:rPr>
              <a:t>layers</a:t>
            </a:r>
            <a:r>
              <a:rPr lang="de-DE" sz="1200" i="1" dirty="0">
                <a:solidFill>
                  <a:schemeClr val="accent1">
                    <a:lumMod val="60000"/>
                    <a:lumOff val="40000"/>
                    <a:alpha val="60000"/>
                  </a:schemeClr>
                </a:solidFill>
              </a:rPr>
              <a:t>, </a:t>
            </a:r>
            <a:r>
              <a:rPr lang="de-DE" sz="1200" i="1" dirty="0" err="1">
                <a:solidFill>
                  <a:schemeClr val="accent1">
                    <a:lumMod val="60000"/>
                    <a:lumOff val="40000"/>
                    <a:alpha val="60000"/>
                  </a:schemeClr>
                </a:solidFill>
              </a:rPr>
              <a:t>options</a:t>
            </a:r>
            <a:r>
              <a:rPr lang="de-DE" sz="1200" i="1" dirty="0">
                <a:solidFill>
                  <a:schemeClr val="accent1">
                    <a:lumMod val="60000"/>
                    <a:lumOff val="40000"/>
                    <a:alpha val="60000"/>
                  </a:schemeClr>
                </a:solidFill>
              </a:rPr>
              <a:t>)</a:t>
            </a:r>
            <a:r>
              <a:rPr lang="de-DE" sz="1200" i="1" dirty="0"/>
              <a:t> </a:t>
            </a:r>
            <a:r>
              <a:rPr lang="de-DE" sz="1200" dirty="0"/>
              <a:t>wird auf einzelnem CPU-Kern berechnet</a:t>
            </a:r>
          </a:p>
          <a:p>
            <a:pPr lvl="1">
              <a:spcBef>
                <a:spcPts val="100"/>
              </a:spcBef>
            </a:pPr>
            <a:r>
              <a:rPr lang="de-DE" sz="1200" dirty="0"/>
              <a:t>Lösungsansatz: Nutzen der Parallel Computing Toolbox</a:t>
            </a:r>
          </a:p>
          <a:p>
            <a:pPr lvl="2">
              <a:spcBef>
                <a:spcPts val="100"/>
              </a:spcBef>
            </a:pPr>
            <a:r>
              <a:rPr lang="de-DE" sz="1200" dirty="0"/>
              <a:t>Parallel Pooling (</a:t>
            </a:r>
            <a:r>
              <a:rPr lang="de-DE" sz="1200" dirty="0" err="1"/>
              <a:t>Parpooling</a:t>
            </a:r>
            <a:r>
              <a:rPr lang="de-DE" sz="1200" dirty="0"/>
              <a:t>) erlaubt Trainings auf bis zu 8 GPUs</a:t>
            </a:r>
          </a:p>
          <a:p>
            <a:pPr lvl="3">
              <a:spcBef>
                <a:spcPts val="100"/>
              </a:spcBef>
            </a:pPr>
            <a:r>
              <a:rPr lang="de-DE" sz="1200" dirty="0"/>
              <a:t>Der Trainingsalgorithmus wäre für den Einsatz in einem kleineren Cluster geeignet: Potenziell auf Cluster der FH </a:t>
            </a:r>
            <a:r>
              <a:rPr lang="de-DE" sz="1200" i="1" dirty="0"/>
              <a:t>(Prof. Elsen) </a:t>
            </a:r>
            <a:r>
              <a:rPr lang="de-DE" sz="1200" dirty="0"/>
              <a:t>ausführbar</a:t>
            </a:r>
          </a:p>
          <a:p>
            <a:pPr lvl="2">
              <a:spcBef>
                <a:spcPts val="100"/>
              </a:spcBef>
            </a:pPr>
            <a:r>
              <a:rPr lang="de-DE" sz="1200" dirty="0"/>
              <a:t>Zeitersparnis: ca. 57.8% pro Training </a:t>
            </a:r>
            <a:r>
              <a:rPr lang="de-DE" sz="1200" i="1" dirty="0"/>
              <a:t>(</a:t>
            </a:r>
            <a:r>
              <a:rPr lang="de-DE" sz="1200" i="1" dirty="0" err="1"/>
              <a:t>Ryzen</a:t>
            </a:r>
            <a:r>
              <a:rPr lang="de-DE" sz="1200" i="1" dirty="0"/>
              <a:t> 7 5800X vs. NVIDIA </a:t>
            </a:r>
            <a:r>
              <a:rPr lang="de-DE" sz="1200" i="1" dirty="0" err="1"/>
              <a:t>GeForce</a:t>
            </a:r>
            <a:r>
              <a:rPr lang="de-DE" sz="1200" i="1" dirty="0"/>
              <a:t> GTX 1060)</a:t>
            </a:r>
          </a:p>
        </p:txBody>
      </p:sp>
      <p:sp>
        <p:nvSpPr>
          <p:cNvPr id="4" name="Datumsplatzhalter 3">
            <a:extLst>
              <a:ext uri="{FF2B5EF4-FFF2-40B4-BE49-F238E27FC236}">
                <a16:creationId xmlns:a16="http://schemas.microsoft.com/office/drawing/2014/main" id="{12C02D7B-EB76-86FF-709E-573C962E60AA}"/>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D0095F6B-6EAA-FB0C-A95E-0A992D0B3B2C}"/>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E3DAF0D5-D5E6-E547-04D5-7285A03C376A}"/>
              </a:ext>
            </a:extLst>
          </p:cNvPr>
          <p:cNvSpPr>
            <a:spLocks noGrp="1"/>
          </p:cNvSpPr>
          <p:nvPr>
            <p:ph type="sldNum" sz="quarter" idx="12"/>
          </p:nvPr>
        </p:nvSpPr>
        <p:spPr/>
        <p:txBody>
          <a:bodyPr/>
          <a:lstStyle/>
          <a:p>
            <a:pPr rtl="0"/>
            <a:fld id="{DBA1B0FB-D917-4C8C-928F-313BD683BF39}" type="slidenum">
              <a:rPr lang="de-DE" smtClean="0"/>
              <a:t>22</a:t>
            </a:fld>
            <a:endParaRPr lang="de-DE"/>
          </a:p>
        </p:txBody>
      </p:sp>
      <p:pic>
        <p:nvPicPr>
          <p:cNvPr id="10" name="Grafik 9">
            <a:extLst>
              <a:ext uri="{FF2B5EF4-FFF2-40B4-BE49-F238E27FC236}">
                <a16:creationId xmlns:a16="http://schemas.microsoft.com/office/drawing/2014/main" id="{A8F84203-BA9A-04F6-BFF8-F3930B26637B}"/>
              </a:ext>
            </a:extLst>
          </p:cNvPr>
          <p:cNvPicPr>
            <a:picLocks noChangeAspect="1"/>
          </p:cNvPicPr>
          <p:nvPr/>
        </p:nvPicPr>
        <p:blipFill>
          <a:blip r:embed="rId2"/>
          <a:stretch>
            <a:fillRect/>
          </a:stretch>
        </p:blipFill>
        <p:spPr>
          <a:xfrm>
            <a:off x="8481892" y="1625780"/>
            <a:ext cx="2933941" cy="773493"/>
          </a:xfrm>
          <a:prstGeom prst="rect">
            <a:avLst/>
          </a:prstGeom>
          <a:ln>
            <a:noFill/>
          </a:ln>
          <a:effectLst>
            <a:outerShdw blurRad="292100" dist="139700" dir="2700000" algn="tl" rotWithShape="0">
              <a:srgbClr val="333333">
                <a:alpha val="65000"/>
              </a:srgbClr>
            </a:outerShdw>
          </a:effectLst>
        </p:spPr>
      </p:pic>
      <p:pic>
        <p:nvPicPr>
          <p:cNvPr id="8" name="Grafik 7">
            <a:extLst>
              <a:ext uri="{FF2B5EF4-FFF2-40B4-BE49-F238E27FC236}">
                <a16:creationId xmlns:a16="http://schemas.microsoft.com/office/drawing/2014/main" id="{72CE15BA-5301-6BA2-B665-C17D5A0CDA14}"/>
              </a:ext>
            </a:extLst>
          </p:cNvPr>
          <p:cNvPicPr>
            <a:picLocks noChangeAspect="1"/>
          </p:cNvPicPr>
          <p:nvPr/>
        </p:nvPicPr>
        <p:blipFill>
          <a:blip r:embed="rId3"/>
          <a:stretch>
            <a:fillRect/>
          </a:stretch>
        </p:blipFill>
        <p:spPr>
          <a:xfrm>
            <a:off x="8481892" y="2736703"/>
            <a:ext cx="2933942" cy="730106"/>
          </a:xfrm>
          <a:prstGeom prst="rect">
            <a:avLst/>
          </a:prstGeom>
          <a:ln>
            <a:noFill/>
          </a:ln>
          <a:effectLst>
            <a:outerShdw blurRad="292100" dist="139700" dir="2700000" algn="tl" rotWithShape="0">
              <a:srgbClr val="333333">
                <a:alpha val="65000"/>
              </a:srgbClr>
            </a:outerShdw>
          </a:effectLst>
        </p:spPr>
      </p:pic>
      <p:cxnSp>
        <p:nvCxnSpPr>
          <p:cNvPr id="12" name="Gerade Verbindung mit Pfeil 11">
            <a:extLst>
              <a:ext uri="{FF2B5EF4-FFF2-40B4-BE49-F238E27FC236}">
                <a16:creationId xmlns:a16="http://schemas.microsoft.com/office/drawing/2014/main" id="{04F38699-7CEB-1CC4-AA94-14B7315F3E25}"/>
              </a:ext>
            </a:extLst>
          </p:cNvPr>
          <p:cNvCxnSpPr>
            <a:stCxn id="10" idx="2"/>
            <a:endCxn id="8" idx="0"/>
          </p:cNvCxnSpPr>
          <p:nvPr/>
        </p:nvCxnSpPr>
        <p:spPr>
          <a:xfrm>
            <a:off x="9948863" y="2399273"/>
            <a:ext cx="0" cy="337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277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66D96-E689-DB34-17E7-8DEA402FC1F9}"/>
              </a:ext>
            </a:extLst>
          </p:cNvPr>
          <p:cNvSpPr>
            <a:spLocks noGrp="1"/>
          </p:cNvSpPr>
          <p:nvPr>
            <p:ph type="title"/>
          </p:nvPr>
        </p:nvSpPr>
        <p:spPr/>
        <p:txBody>
          <a:bodyPr/>
          <a:lstStyle/>
          <a:p>
            <a:r>
              <a:rPr lang="de-DE" dirty="0"/>
              <a:t>Evaluation – Herausforderungen IV</a:t>
            </a:r>
          </a:p>
        </p:txBody>
      </p:sp>
      <p:sp>
        <p:nvSpPr>
          <p:cNvPr id="3" name="Inhaltsplatzhalter 2">
            <a:extLst>
              <a:ext uri="{FF2B5EF4-FFF2-40B4-BE49-F238E27FC236}">
                <a16:creationId xmlns:a16="http://schemas.microsoft.com/office/drawing/2014/main" id="{B53A9F00-E5D2-0E7F-0B1B-366725C806C7}"/>
              </a:ext>
            </a:extLst>
          </p:cNvPr>
          <p:cNvSpPr>
            <a:spLocks noGrp="1"/>
          </p:cNvSpPr>
          <p:nvPr>
            <p:ph idx="1"/>
          </p:nvPr>
        </p:nvSpPr>
        <p:spPr>
          <a:xfrm>
            <a:off x="550863" y="2527587"/>
            <a:ext cx="11090274" cy="3979625"/>
          </a:xfrm>
        </p:spPr>
        <p:txBody>
          <a:bodyPr/>
          <a:lstStyle/>
          <a:p>
            <a:pPr marL="457200" indent="-457200">
              <a:buFont typeface="+mj-lt"/>
              <a:buAutoNum type="arabicPeriod" startAt="4"/>
            </a:pPr>
            <a:r>
              <a:rPr lang="de-DE" dirty="0"/>
              <a:t>Perspektiv-Fehler</a:t>
            </a:r>
          </a:p>
          <a:p>
            <a:pPr lvl="1"/>
            <a:r>
              <a:rPr lang="de-DE" dirty="0"/>
              <a:t>Lösungsansatz: Bilder sollen möglichst mit 0,2m Abstand direkt auf die Münzen zeigen</a:t>
            </a:r>
          </a:p>
          <a:p>
            <a:pPr marL="457200" indent="-457200">
              <a:buFont typeface="+mj-lt"/>
              <a:buAutoNum type="arabicPeriod" startAt="4"/>
            </a:pPr>
            <a:r>
              <a:rPr lang="de-DE" dirty="0"/>
              <a:t>Transfer auf Mobilgeräte</a:t>
            </a:r>
          </a:p>
          <a:p>
            <a:pPr lvl="1"/>
            <a:r>
              <a:rPr lang="de-DE" dirty="0"/>
              <a:t>Ganzes, trainiertes Modell auf Mobilgeräte bringen ist extrem inperformant</a:t>
            </a:r>
          </a:p>
          <a:p>
            <a:pPr lvl="1"/>
            <a:r>
              <a:rPr lang="de-DE" dirty="0"/>
              <a:t>Großer Speicheraufwand wegen des trainierten Modelles</a:t>
            </a:r>
          </a:p>
        </p:txBody>
      </p:sp>
      <p:sp>
        <p:nvSpPr>
          <p:cNvPr id="4" name="Datumsplatzhalter 3">
            <a:extLst>
              <a:ext uri="{FF2B5EF4-FFF2-40B4-BE49-F238E27FC236}">
                <a16:creationId xmlns:a16="http://schemas.microsoft.com/office/drawing/2014/main" id="{8A9D4DAF-D20F-1C1A-DD31-3B34F19841A7}"/>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949B8400-7109-A991-86CD-DBE5FAD5A22E}"/>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570E5D6E-5AD8-4E15-25D5-6AB330602A37}"/>
              </a:ext>
            </a:extLst>
          </p:cNvPr>
          <p:cNvSpPr>
            <a:spLocks noGrp="1"/>
          </p:cNvSpPr>
          <p:nvPr>
            <p:ph type="sldNum" sz="quarter" idx="12"/>
          </p:nvPr>
        </p:nvSpPr>
        <p:spPr/>
        <p:txBody>
          <a:bodyPr/>
          <a:lstStyle/>
          <a:p>
            <a:pPr rtl="0"/>
            <a:fld id="{DBA1B0FB-D917-4C8C-928F-313BD683BF39}" type="slidenum">
              <a:rPr lang="de-DE" smtClean="0"/>
              <a:t>23</a:t>
            </a:fld>
            <a:endParaRPr lang="de-DE"/>
          </a:p>
        </p:txBody>
      </p:sp>
      <p:pic>
        <p:nvPicPr>
          <p:cNvPr id="8" name="Grafik 7" descr="Ein Bild, das Person, Mobiltelefon, Telefon, Mann enthält.&#10;&#10;Automatisch generierte Beschreibung">
            <a:extLst>
              <a:ext uri="{FF2B5EF4-FFF2-40B4-BE49-F238E27FC236}">
                <a16:creationId xmlns:a16="http://schemas.microsoft.com/office/drawing/2014/main" id="{142E9579-DB69-675C-3EA3-C79F7F9E12FA}"/>
              </a:ext>
            </a:extLst>
          </p:cNvPr>
          <p:cNvPicPr>
            <a:picLocks noChangeAspect="1"/>
          </p:cNvPicPr>
          <p:nvPr/>
        </p:nvPicPr>
        <p:blipFill>
          <a:blip r:embed="rId2"/>
          <a:stretch>
            <a:fillRect/>
          </a:stretch>
        </p:blipFill>
        <p:spPr>
          <a:xfrm>
            <a:off x="7489817" y="2186534"/>
            <a:ext cx="4497086" cy="29973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13885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Ergebnis</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24</a:t>
            </a:fld>
            <a:endParaRPr lang="de-DE"/>
          </a:p>
        </p:txBody>
      </p:sp>
    </p:spTree>
    <p:extLst>
      <p:ext uri="{BB962C8B-B14F-4D97-AF65-F5344CB8AC3E}">
        <p14:creationId xmlns:p14="http://schemas.microsoft.com/office/powerpoint/2010/main" val="3473051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9EE6BF-C602-946B-CD77-A11639889AA9}"/>
              </a:ext>
            </a:extLst>
          </p:cNvPr>
          <p:cNvSpPr>
            <a:spLocks noGrp="1"/>
          </p:cNvSpPr>
          <p:nvPr>
            <p:ph type="title"/>
          </p:nvPr>
        </p:nvSpPr>
        <p:spPr/>
        <p:txBody>
          <a:bodyPr/>
          <a:lstStyle/>
          <a:p>
            <a:r>
              <a:rPr lang="de-DE" dirty="0"/>
              <a:t>Ergebnis</a:t>
            </a:r>
          </a:p>
        </p:txBody>
      </p:sp>
      <p:pic>
        <p:nvPicPr>
          <p:cNvPr id="7" name="bv_showcase">
            <a:hlinkClick r:id="" action="ppaction://media"/>
            <a:extLst>
              <a:ext uri="{FF2B5EF4-FFF2-40B4-BE49-F238E27FC236}">
                <a16:creationId xmlns:a16="http://schemas.microsoft.com/office/drawing/2014/main" id="{9DFCACE9-BFBF-01FF-5E07-8DDFA193124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58256" y="2005387"/>
            <a:ext cx="7075487" cy="3979862"/>
          </a:xfrm>
        </p:spPr>
      </p:pic>
      <p:sp>
        <p:nvSpPr>
          <p:cNvPr id="4" name="Datumsplatzhalter 3">
            <a:extLst>
              <a:ext uri="{FF2B5EF4-FFF2-40B4-BE49-F238E27FC236}">
                <a16:creationId xmlns:a16="http://schemas.microsoft.com/office/drawing/2014/main" id="{AD247B8E-1496-DEE6-02F7-1F68BB8A3C52}"/>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54C6E007-18FD-D936-828A-F4D22B7FDE32}"/>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766E6059-42E8-04E0-CACA-B943C0AC2CC2}"/>
              </a:ext>
            </a:extLst>
          </p:cNvPr>
          <p:cNvSpPr>
            <a:spLocks noGrp="1"/>
          </p:cNvSpPr>
          <p:nvPr>
            <p:ph type="sldNum" sz="quarter" idx="12"/>
          </p:nvPr>
        </p:nvSpPr>
        <p:spPr/>
        <p:txBody>
          <a:bodyPr/>
          <a:lstStyle/>
          <a:p>
            <a:pPr rtl="0"/>
            <a:fld id="{DBA1B0FB-D917-4C8C-928F-313BD683BF39}" type="slidenum">
              <a:rPr lang="de-DE" smtClean="0"/>
              <a:t>25</a:t>
            </a:fld>
            <a:endParaRPr lang="de-DE"/>
          </a:p>
        </p:txBody>
      </p:sp>
    </p:spTree>
    <p:extLst>
      <p:ext uri="{BB962C8B-B14F-4D97-AF65-F5344CB8AC3E}">
        <p14:creationId xmlns:p14="http://schemas.microsoft.com/office/powerpoint/2010/main" val="406044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8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Fazit</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26</a:t>
            </a:fld>
            <a:endParaRPr lang="de-DE"/>
          </a:p>
        </p:txBody>
      </p:sp>
    </p:spTree>
    <p:extLst>
      <p:ext uri="{BB962C8B-B14F-4D97-AF65-F5344CB8AC3E}">
        <p14:creationId xmlns:p14="http://schemas.microsoft.com/office/powerpoint/2010/main" val="817804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297D78-2682-A127-A6EF-57DC4FB808EC}"/>
              </a:ext>
            </a:extLst>
          </p:cNvPr>
          <p:cNvSpPr>
            <a:spLocks noGrp="1"/>
          </p:cNvSpPr>
          <p:nvPr>
            <p:ph type="title"/>
          </p:nvPr>
        </p:nvSpPr>
        <p:spPr/>
        <p:txBody>
          <a:bodyPr/>
          <a:lstStyle/>
          <a:p>
            <a:r>
              <a:rPr lang="de-DE" dirty="0" err="1"/>
              <a:t>Lessons</a:t>
            </a:r>
            <a:r>
              <a:rPr lang="de-DE" dirty="0"/>
              <a:t> </a:t>
            </a:r>
            <a:r>
              <a:rPr lang="de-DE" dirty="0" err="1"/>
              <a:t>learned</a:t>
            </a:r>
            <a:endParaRPr lang="de-DE" dirty="0"/>
          </a:p>
        </p:txBody>
      </p:sp>
      <p:sp>
        <p:nvSpPr>
          <p:cNvPr id="3" name="Inhaltsplatzhalter 2">
            <a:extLst>
              <a:ext uri="{FF2B5EF4-FFF2-40B4-BE49-F238E27FC236}">
                <a16:creationId xmlns:a16="http://schemas.microsoft.com/office/drawing/2014/main" id="{16E8D45B-D7A7-1525-7421-80E53EDB534B}"/>
              </a:ext>
            </a:extLst>
          </p:cNvPr>
          <p:cNvSpPr>
            <a:spLocks noGrp="1"/>
          </p:cNvSpPr>
          <p:nvPr>
            <p:ph idx="1"/>
          </p:nvPr>
        </p:nvSpPr>
        <p:spPr>
          <a:xfrm>
            <a:off x="550863" y="1240485"/>
            <a:ext cx="11090274" cy="3979625"/>
          </a:xfrm>
        </p:spPr>
        <p:txBody>
          <a:bodyPr/>
          <a:lstStyle/>
          <a:p>
            <a:r>
              <a:rPr lang="de-DE" dirty="0"/>
              <a:t>Um ein anständiges neurales Netzwerk zu trainieren, sind </a:t>
            </a:r>
            <a:r>
              <a:rPr lang="de-DE" b="1" dirty="0"/>
              <a:t>viele</a:t>
            </a:r>
            <a:r>
              <a:rPr lang="de-DE" dirty="0"/>
              <a:t> Trainingsdaten nötig</a:t>
            </a:r>
          </a:p>
          <a:p>
            <a:r>
              <a:rPr lang="de-DE" dirty="0" err="1"/>
              <a:t>Matlab</a:t>
            </a:r>
            <a:r>
              <a:rPr lang="de-DE" dirty="0"/>
              <a:t> bietet viele Möglichkeiten, neurale Netzwerke zu gestalten</a:t>
            </a:r>
          </a:p>
          <a:p>
            <a:pPr>
              <a:lnSpc>
                <a:spcPct val="100000"/>
              </a:lnSpc>
            </a:pPr>
            <a:r>
              <a:rPr lang="de-DE" dirty="0"/>
              <a:t>Marktalternative: </a:t>
            </a:r>
            <a:r>
              <a:rPr lang="de-DE" i="1" dirty="0" err="1"/>
              <a:t>Maktun</a:t>
            </a:r>
            <a:endParaRPr lang="de-DE" i="1" dirty="0"/>
          </a:p>
          <a:p>
            <a:pPr lvl="1">
              <a:lnSpc>
                <a:spcPct val="100000"/>
              </a:lnSpc>
            </a:pPr>
            <a:r>
              <a:rPr lang="de-DE" dirty="0"/>
              <a:t>Zugriff auf etwa 300.000 Münztypen und 120.000 Banknotentypen</a:t>
            </a:r>
          </a:p>
          <a:p>
            <a:pPr lvl="1">
              <a:lnSpc>
                <a:spcPct val="100000"/>
              </a:lnSpc>
            </a:pPr>
            <a:r>
              <a:rPr lang="de-DE" dirty="0"/>
              <a:t>Interne Katalogisierung</a:t>
            </a:r>
          </a:p>
          <a:p>
            <a:pPr lvl="1">
              <a:lnSpc>
                <a:spcPct val="100000"/>
              </a:lnSpc>
            </a:pPr>
            <a:r>
              <a:rPr lang="de-DE" dirty="0"/>
              <a:t>Andere Zielgruppe: Sammler</a:t>
            </a:r>
          </a:p>
          <a:p>
            <a:r>
              <a:rPr lang="de-DE" dirty="0"/>
              <a:t>Viele Kleinigkeiten können das Ergebnis beeinträchtigen:</a:t>
            </a:r>
          </a:p>
          <a:p>
            <a:pPr lvl="1">
              <a:lnSpc>
                <a:spcPct val="100000"/>
              </a:lnSpc>
              <a:spcBef>
                <a:spcPts val="50"/>
              </a:spcBef>
            </a:pPr>
            <a:r>
              <a:rPr lang="de-DE" dirty="0"/>
              <a:t>Münzseite</a:t>
            </a:r>
          </a:p>
          <a:p>
            <a:pPr lvl="2">
              <a:lnSpc>
                <a:spcPct val="100000"/>
              </a:lnSpc>
              <a:spcBef>
                <a:spcPts val="50"/>
              </a:spcBef>
            </a:pPr>
            <a:r>
              <a:rPr lang="de-DE" dirty="0"/>
              <a:t>Viele verschiedene Rückseiten</a:t>
            </a:r>
          </a:p>
          <a:p>
            <a:pPr lvl="1">
              <a:lnSpc>
                <a:spcPct val="100000"/>
              </a:lnSpc>
              <a:spcBef>
                <a:spcPts val="50"/>
              </a:spcBef>
            </a:pPr>
            <a:r>
              <a:rPr lang="de-DE" dirty="0"/>
              <a:t>Zustand der Münze</a:t>
            </a:r>
          </a:p>
          <a:p>
            <a:pPr lvl="2">
              <a:lnSpc>
                <a:spcPct val="100000"/>
              </a:lnSpc>
              <a:spcBef>
                <a:spcPts val="50"/>
              </a:spcBef>
            </a:pPr>
            <a:r>
              <a:rPr lang="de-DE" dirty="0"/>
              <a:t>Ist die Münze dreckig?</a:t>
            </a:r>
          </a:p>
          <a:p>
            <a:pPr lvl="1">
              <a:lnSpc>
                <a:spcPct val="100000"/>
              </a:lnSpc>
              <a:spcBef>
                <a:spcPts val="50"/>
              </a:spcBef>
            </a:pPr>
            <a:r>
              <a:rPr lang="de-DE" dirty="0"/>
              <a:t>Licht und Reflektionen</a:t>
            </a:r>
          </a:p>
        </p:txBody>
      </p:sp>
      <p:sp>
        <p:nvSpPr>
          <p:cNvPr id="4" name="Datumsplatzhalter 3">
            <a:extLst>
              <a:ext uri="{FF2B5EF4-FFF2-40B4-BE49-F238E27FC236}">
                <a16:creationId xmlns:a16="http://schemas.microsoft.com/office/drawing/2014/main" id="{561ED9A9-9671-B8FC-56F5-55A1A56C4305}"/>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6542D940-15A2-2180-D111-40DF1A595C35}"/>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3D17493C-45E4-2D30-DE12-374822240665}"/>
              </a:ext>
            </a:extLst>
          </p:cNvPr>
          <p:cNvSpPr>
            <a:spLocks noGrp="1"/>
          </p:cNvSpPr>
          <p:nvPr>
            <p:ph type="sldNum" sz="quarter" idx="12"/>
          </p:nvPr>
        </p:nvSpPr>
        <p:spPr/>
        <p:txBody>
          <a:bodyPr/>
          <a:lstStyle/>
          <a:p>
            <a:pPr rtl="0"/>
            <a:fld id="{DBA1B0FB-D917-4C8C-928F-313BD683BF39}" type="slidenum">
              <a:rPr lang="de-DE" smtClean="0"/>
              <a:t>27</a:t>
            </a:fld>
            <a:endParaRPr lang="de-DE"/>
          </a:p>
        </p:txBody>
      </p:sp>
      <p:pic>
        <p:nvPicPr>
          <p:cNvPr id="10" name="Grafik 9" descr="Ein Bild, das Text, Person, haltend, Hand enthält.&#10;&#10;Automatisch generierte Beschreibung">
            <a:extLst>
              <a:ext uri="{FF2B5EF4-FFF2-40B4-BE49-F238E27FC236}">
                <a16:creationId xmlns:a16="http://schemas.microsoft.com/office/drawing/2014/main" id="{0D8357D1-4DE9-5458-D7D5-B17D944B9BAA}"/>
              </a:ext>
            </a:extLst>
          </p:cNvPr>
          <p:cNvPicPr>
            <a:picLocks noChangeAspect="1"/>
          </p:cNvPicPr>
          <p:nvPr/>
        </p:nvPicPr>
        <p:blipFill>
          <a:blip r:embed="rId2"/>
          <a:stretch>
            <a:fillRect/>
          </a:stretch>
        </p:blipFill>
        <p:spPr>
          <a:xfrm>
            <a:off x="7062223" y="2373405"/>
            <a:ext cx="4958707" cy="26033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6061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307137"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Weiterführende Ideen</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28</a:t>
            </a:fld>
            <a:endParaRPr lang="de-DE"/>
          </a:p>
        </p:txBody>
      </p:sp>
    </p:spTree>
    <p:extLst>
      <p:ext uri="{BB962C8B-B14F-4D97-AF65-F5344CB8AC3E}">
        <p14:creationId xmlns:p14="http://schemas.microsoft.com/office/powerpoint/2010/main" val="2608552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AF1AAD-7427-C04D-81F4-D9ACAD1C3A2D}"/>
              </a:ext>
            </a:extLst>
          </p:cNvPr>
          <p:cNvSpPr>
            <a:spLocks noGrp="1"/>
          </p:cNvSpPr>
          <p:nvPr>
            <p:ph type="title"/>
          </p:nvPr>
        </p:nvSpPr>
        <p:spPr/>
        <p:txBody>
          <a:bodyPr/>
          <a:lstStyle/>
          <a:p>
            <a:r>
              <a:rPr lang="de-DE" dirty="0"/>
              <a:t>Weiterführende Ideen</a:t>
            </a:r>
          </a:p>
        </p:txBody>
      </p:sp>
      <p:sp>
        <p:nvSpPr>
          <p:cNvPr id="3" name="Inhaltsplatzhalter 2">
            <a:extLst>
              <a:ext uri="{FF2B5EF4-FFF2-40B4-BE49-F238E27FC236}">
                <a16:creationId xmlns:a16="http://schemas.microsoft.com/office/drawing/2014/main" id="{345C98DB-4823-8603-56E7-81D5A92AE2DD}"/>
              </a:ext>
            </a:extLst>
          </p:cNvPr>
          <p:cNvSpPr>
            <a:spLocks noGrp="1"/>
          </p:cNvSpPr>
          <p:nvPr>
            <p:ph idx="1"/>
          </p:nvPr>
        </p:nvSpPr>
        <p:spPr>
          <a:xfrm>
            <a:off x="550863" y="1801905"/>
            <a:ext cx="11090274" cy="4290919"/>
          </a:xfrm>
        </p:spPr>
        <p:txBody>
          <a:bodyPr/>
          <a:lstStyle/>
          <a:p>
            <a:r>
              <a:rPr lang="de-DE" dirty="0"/>
              <a:t>Einbindung in eine Mobil-App</a:t>
            </a:r>
          </a:p>
          <a:p>
            <a:pPr lvl="1"/>
            <a:r>
              <a:rPr lang="de-DE" dirty="0"/>
              <a:t>Optimierung für mobile Endgeräte</a:t>
            </a:r>
          </a:p>
          <a:p>
            <a:r>
              <a:rPr lang="de-DE" dirty="0"/>
              <a:t>Perspektivische Verzerrung erlauben</a:t>
            </a:r>
            <a:br>
              <a:rPr lang="de-DE" dirty="0"/>
            </a:br>
            <a:r>
              <a:rPr lang="de-DE" dirty="0"/>
              <a:t> / Eingabetoleranz erhöhen</a:t>
            </a:r>
          </a:p>
          <a:p>
            <a:r>
              <a:rPr lang="de-DE" dirty="0"/>
              <a:t>Mehr Filter hinzufügen</a:t>
            </a:r>
          </a:p>
          <a:p>
            <a:pPr lvl="1"/>
            <a:r>
              <a:rPr lang="de-DE" dirty="0"/>
              <a:t>z.B.: Alle Münzen mit einem Wert von mehr als 0,50€</a:t>
            </a:r>
          </a:p>
          <a:p>
            <a:r>
              <a:rPr lang="de-DE" dirty="0"/>
              <a:t>Mehr Währungen hinzufügen</a:t>
            </a:r>
          </a:p>
          <a:p>
            <a:r>
              <a:rPr lang="de-DE" b="1" dirty="0">
                <a:solidFill>
                  <a:srgbClr val="FF0000">
                    <a:alpha val="60000"/>
                  </a:srgbClr>
                </a:solidFill>
              </a:rPr>
              <a:t>Mehr Trainingsdaten hinzufügen</a:t>
            </a:r>
          </a:p>
          <a:p>
            <a:r>
              <a:rPr lang="de-DE" dirty="0"/>
              <a:t>Scheinerkennung hinzufügen</a:t>
            </a:r>
          </a:p>
        </p:txBody>
      </p:sp>
      <p:sp>
        <p:nvSpPr>
          <p:cNvPr id="4" name="Datumsplatzhalter 3">
            <a:extLst>
              <a:ext uri="{FF2B5EF4-FFF2-40B4-BE49-F238E27FC236}">
                <a16:creationId xmlns:a16="http://schemas.microsoft.com/office/drawing/2014/main" id="{CDD60C21-46D4-CCA2-DED4-4CD2C387191D}"/>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E63EF5F6-AA76-A0D4-D015-2CF4EB27344D}"/>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D10452DC-8993-8D21-9C48-3654C3D3801A}"/>
              </a:ext>
            </a:extLst>
          </p:cNvPr>
          <p:cNvSpPr>
            <a:spLocks noGrp="1"/>
          </p:cNvSpPr>
          <p:nvPr>
            <p:ph type="sldNum" sz="quarter" idx="12"/>
          </p:nvPr>
        </p:nvSpPr>
        <p:spPr/>
        <p:txBody>
          <a:bodyPr/>
          <a:lstStyle/>
          <a:p>
            <a:pPr rtl="0"/>
            <a:fld id="{DBA1B0FB-D917-4C8C-928F-313BD683BF39}" type="slidenum">
              <a:rPr lang="de-DE" smtClean="0"/>
              <a:t>29</a:t>
            </a:fld>
            <a:endParaRPr lang="de-DE"/>
          </a:p>
        </p:txBody>
      </p:sp>
      <p:pic>
        <p:nvPicPr>
          <p:cNvPr id="8" name="Grafik 7" descr="Ein Bild, das Person, drinnen enthält.&#10;&#10;Automatisch generierte Beschreibung">
            <a:extLst>
              <a:ext uri="{FF2B5EF4-FFF2-40B4-BE49-F238E27FC236}">
                <a16:creationId xmlns:a16="http://schemas.microsoft.com/office/drawing/2014/main" id="{8AF3A504-08F8-E29D-EF9F-EC58F5D4A4AB}"/>
              </a:ext>
            </a:extLst>
          </p:cNvPr>
          <p:cNvPicPr>
            <a:picLocks noChangeAspect="1"/>
          </p:cNvPicPr>
          <p:nvPr/>
        </p:nvPicPr>
        <p:blipFill>
          <a:blip r:embed="rId2"/>
          <a:stretch>
            <a:fillRect/>
          </a:stretch>
        </p:blipFill>
        <p:spPr>
          <a:xfrm>
            <a:off x="6776514" y="1937691"/>
            <a:ext cx="5166898" cy="34424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75981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Projektüberblick</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3</a:t>
            </a:fld>
            <a:endParaRPr lang="de-DE"/>
          </a:p>
        </p:txBody>
      </p:sp>
    </p:spTree>
    <p:extLst>
      <p:ext uri="{BB962C8B-B14F-4D97-AF65-F5344CB8AC3E}">
        <p14:creationId xmlns:p14="http://schemas.microsoft.com/office/powerpoint/2010/main" val="560021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Bildplatzhalter 15">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a:srcRect l="18" t="15026" r="-18" b="19875"/>
          <a:stretch/>
        </p:blipFill>
        <p:spPr>
          <a:xfrm>
            <a:off x="0" y="0"/>
            <a:ext cx="12192000" cy="441063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1" name="Titel 10">
            <a:extLst>
              <a:ext uri="{FF2B5EF4-FFF2-40B4-BE49-F238E27FC236}">
                <a16:creationId xmlns:a16="http://schemas.microsoft.com/office/drawing/2014/main" id="{581E8936-2270-47FE-94A4-398CB123EF90}"/>
              </a:ext>
            </a:extLst>
          </p:cNvPr>
          <p:cNvSpPr>
            <a:spLocks noGrp="1"/>
          </p:cNvSpPr>
          <p:nvPr>
            <p:ph type="title"/>
          </p:nvPr>
        </p:nvSpPr>
        <p:spPr>
          <a:xfrm>
            <a:off x="550863" y="4681306"/>
            <a:ext cx="4500562" cy="1562959"/>
          </a:xfrm>
        </p:spPr>
        <p:txBody>
          <a:bodyPr rtlCol="0"/>
          <a:lstStyle/>
          <a:p>
            <a:pPr rtl="0"/>
            <a:r>
              <a:rPr lang="de-DE" sz="4000" dirty="0"/>
              <a:t>Zusammenfassung</a:t>
            </a:r>
          </a:p>
        </p:txBody>
      </p:sp>
      <p:sp>
        <p:nvSpPr>
          <p:cNvPr id="13" name="Inhaltsplatzhalter 12">
            <a:extLst>
              <a:ext uri="{FF2B5EF4-FFF2-40B4-BE49-F238E27FC236}">
                <a16:creationId xmlns:a16="http://schemas.microsoft.com/office/drawing/2014/main" id="{C0287FEC-3826-4868-8D93-52429C6156F5}"/>
              </a:ext>
            </a:extLst>
          </p:cNvPr>
          <p:cNvSpPr>
            <a:spLocks noGrp="1"/>
          </p:cNvSpPr>
          <p:nvPr>
            <p:ph sz="quarter" idx="15"/>
          </p:nvPr>
        </p:nvSpPr>
        <p:spPr>
          <a:xfrm>
            <a:off x="5419725" y="4676715"/>
            <a:ext cx="6221412" cy="1563688"/>
          </a:xfrm>
        </p:spPr>
        <p:txBody>
          <a:bodyPr rtlCol="0">
            <a:normAutofit fontScale="92500" lnSpcReduction="20000"/>
          </a:bodyPr>
          <a:lstStyle/>
          <a:p>
            <a:pPr rtl="0"/>
            <a:r>
              <a:rPr lang="de-DE" dirty="0"/>
              <a:t>Mit </a:t>
            </a:r>
            <a:r>
              <a:rPr lang="de-DE" b="1" dirty="0" err="1"/>
              <a:t>CoinCat</a:t>
            </a:r>
            <a:r>
              <a:rPr lang="de-DE" dirty="0"/>
              <a:t> können kleine Geldbeträge schnell zusammengezählt und gefiltert werden. Auch wenn die Software aktuell noch durch die Menge an verschiedenen Eingaben an einigen Stellen ins Schwanken kommen kann, bietet das von uns erstellte Codegerüst eine solide Basis, auf welcher aufgebaut werden kann.</a:t>
            </a:r>
          </a:p>
        </p:txBody>
      </p:sp>
      <p:sp>
        <p:nvSpPr>
          <p:cNvPr id="4" name="Datumsplatzhalt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rtlCol="0"/>
          <a:lstStyle/>
          <a:p>
            <a:pPr rtl="0"/>
            <a:r>
              <a:rPr lang="de-DE" dirty="0"/>
              <a:t>Dienstag, 17. Januar 2023</a:t>
            </a:r>
          </a:p>
        </p:txBody>
      </p:sp>
      <p:sp>
        <p:nvSpPr>
          <p:cNvPr id="5" name="Fußzeilenplatzhalt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rtlCol="0"/>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30</a:t>
            </a:fld>
            <a:endParaRPr lang="de-DE"/>
          </a:p>
        </p:txBody>
      </p:sp>
    </p:spTree>
    <p:extLst>
      <p:ext uri="{BB962C8B-B14F-4D97-AF65-F5344CB8AC3E}">
        <p14:creationId xmlns:p14="http://schemas.microsoft.com/office/powerpoint/2010/main" val="3521561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rtlCol="0"/>
          <a:lstStyle/>
          <a:p>
            <a:pPr rtl="0"/>
            <a:r>
              <a:rPr lang="de-DE" dirty="0"/>
              <a:t>Vielen Dank für Ihre Aufmerksamkeit!</a:t>
            </a:r>
          </a:p>
        </p:txBody>
      </p:sp>
      <p:sp>
        <p:nvSpPr>
          <p:cNvPr id="23" name="Untertitel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rtlCol="0"/>
          <a:lstStyle/>
          <a:p>
            <a:pPr rtl="0"/>
            <a:r>
              <a:rPr lang="de-DE" dirty="0"/>
              <a:t>	Für Fragen und Anmerkungen stehen wir Ihnen nun zur Verfügung.</a:t>
            </a:r>
          </a:p>
          <a:p>
            <a:pPr rtl="0"/>
            <a:endParaRPr lang="de-DE" dirty="0"/>
          </a:p>
          <a:p>
            <a:pPr rtl="0"/>
            <a:r>
              <a:rPr lang="de-DE" sz="1200" i="1" dirty="0"/>
              <a:t>Tarik Glasmacher, Tim Bering</a:t>
            </a:r>
          </a:p>
        </p:txBody>
      </p:sp>
      <p:sp>
        <p:nvSpPr>
          <p:cNvPr id="4" name="Datumsplatzhalt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rtlCol="0"/>
          <a:lstStyle/>
          <a:p>
            <a:pPr rtl="0"/>
            <a:r>
              <a:rPr lang="de-DE" dirty="0"/>
              <a:t>Dienstag, 17. Januar 2023</a:t>
            </a:r>
          </a:p>
        </p:txBody>
      </p:sp>
      <p:sp>
        <p:nvSpPr>
          <p:cNvPr id="5" name="Fußzeilenplatzhalt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rtlCol="0"/>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31</a:t>
            </a:fld>
            <a:endParaRPr lang="de-DE"/>
          </a:p>
        </p:txBody>
      </p:sp>
      <p:pic>
        <p:nvPicPr>
          <p:cNvPr id="8" name="Grafik 7" descr="Ein Bild, das Katze, Säugetier, weiß, Hauskatze enthält.&#10;&#10;Automatisch generierte Beschreibung">
            <a:extLst>
              <a:ext uri="{FF2B5EF4-FFF2-40B4-BE49-F238E27FC236}">
                <a16:creationId xmlns:a16="http://schemas.microsoft.com/office/drawing/2014/main" id="{92A6C8B3-827F-DD9B-132A-096E0A787C75}"/>
              </a:ext>
            </a:extLst>
          </p:cNvPr>
          <p:cNvPicPr>
            <a:picLocks noChangeAspect="1"/>
          </p:cNvPicPr>
          <p:nvPr/>
        </p:nvPicPr>
        <p:blipFill>
          <a:blip r:embed="rId2"/>
          <a:stretch>
            <a:fillRect/>
          </a:stretch>
        </p:blipFill>
        <p:spPr>
          <a:xfrm>
            <a:off x="8087578" y="321941"/>
            <a:ext cx="3505669" cy="35056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Grafik 11" descr="Ein Bild, das Unterhose enthält.&#10;&#10;Automatisch generierte Beschreibung">
            <a:extLst>
              <a:ext uri="{FF2B5EF4-FFF2-40B4-BE49-F238E27FC236}">
                <a16:creationId xmlns:a16="http://schemas.microsoft.com/office/drawing/2014/main" id="{4C98FF1E-B435-7008-504F-741E44B14165}"/>
              </a:ext>
            </a:extLst>
          </p:cNvPr>
          <p:cNvPicPr>
            <a:picLocks noChangeAspect="1"/>
          </p:cNvPicPr>
          <p:nvPr/>
        </p:nvPicPr>
        <p:blipFill rotWithShape="1">
          <a:blip r:embed="rId3"/>
          <a:srcRect l="7160" t="5953" r="30620" b="59541"/>
          <a:stretch/>
        </p:blipFill>
        <p:spPr>
          <a:xfrm>
            <a:off x="8087578" y="4006339"/>
            <a:ext cx="3505669" cy="2366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4779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FAE628-0A1E-CA26-FBD2-DB85DFF0F2F8}"/>
              </a:ext>
            </a:extLst>
          </p:cNvPr>
          <p:cNvSpPr>
            <a:spLocks noGrp="1"/>
          </p:cNvSpPr>
          <p:nvPr>
            <p:ph type="title"/>
          </p:nvPr>
        </p:nvSpPr>
        <p:spPr/>
        <p:txBody>
          <a:bodyPr/>
          <a:lstStyle/>
          <a:p>
            <a:r>
              <a:rPr lang="de-DE" dirty="0"/>
              <a:t>Überblick: </a:t>
            </a:r>
            <a:r>
              <a:rPr lang="de-DE" dirty="0" err="1"/>
              <a:t>CoinCat</a:t>
            </a:r>
            <a:endParaRPr lang="de-DE" dirty="0"/>
          </a:p>
        </p:txBody>
      </p:sp>
      <p:sp>
        <p:nvSpPr>
          <p:cNvPr id="3" name="Inhaltsplatzhalter 2">
            <a:extLst>
              <a:ext uri="{FF2B5EF4-FFF2-40B4-BE49-F238E27FC236}">
                <a16:creationId xmlns:a16="http://schemas.microsoft.com/office/drawing/2014/main" id="{85EFB670-B082-0390-DF82-A4C2D9B2F5E9}"/>
              </a:ext>
            </a:extLst>
          </p:cNvPr>
          <p:cNvSpPr>
            <a:spLocks noGrp="1"/>
          </p:cNvSpPr>
          <p:nvPr>
            <p:ph idx="1"/>
          </p:nvPr>
        </p:nvSpPr>
        <p:spPr>
          <a:xfrm>
            <a:off x="649890" y="1439187"/>
            <a:ext cx="11090274" cy="3979625"/>
          </a:xfrm>
        </p:spPr>
        <p:txBody>
          <a:bodyPr/>
          <a:lstStyle/>
          <a:p>
            <a:r>
              <a:rPr lang="de-DE" dirty="0"/>
              <a:t>Nutzen: Zusammenzählen von Kleingeld</a:t>
            </a:r>
          </a:p>
          <a:p>
            <a:r>
              <a:rPr lang="de-DE" dirty="0"/>
              <a:t>Einfärben von Münzen mit gleichem Wert</a:t>
            </a:r>
          </a:p>
          <a:p>
            <a:r>
              <a:rPr lang="de-DE" dirty="0"/>
              <a:t>Markieren eines bestimmten Betrages</a:t>
            </a:r>
          </a:p>
          <a:p>
            <a:pPr lvl="1"/>
            <a:r>
              <a:rPr lang="de-DE" dirty="0"/>
              <a:t>Verschiedene Filter</a:t>
            </a:r>
          </a:p>
          <a:p>
            <a:r>
              <a:rPr lang="de-DE" dirty="0"/>
              <a:t>Weitere genutzte Toolboxen</a:t>
            </a:r>
          </a:p>
          <a:p>
            <a:pPr lvl="1">
              <a:lnSpc>
                <a:spcPct val="100000"/>
              </a:lnSpc>
            </a:pPr>
            <a:r>
              <a:rPr lang="de-DE" i="1" dirty="0"/>
              <a:t>Computer Vision Toolbox</a:t>
            </a:r>
          </a:p>
          <a:p>
            <a:pPr lvl="1">
              <a:lnSpc>
                <a:spcPct val="100000"/>
              </a:lnSpc>
            </a:pPr>
            <a:r>
              <a:rPr lang="de-DE" i="1" dirty="0"/>
              <a:t>Image Processing Toolbox</a:t>
            </a:r>
          </a:p>
          <a:p>
            <a:pPr lvl="1">
              <a:lnSpc>
                <a:spcPct val="100000"/>
              </a:lnSpc>
            </a:pPr>
            <a:r>
              <a:rPr lang="de-DE" i="1" dirty="0"/>
              <a:t>Image Manipulation Toolbox</a:t>
            </a:r>
          </a:p>
          <a:p>
            <a:pPr lvl="1">
              <a:lnSpc>
                <a:spcPct val="100000"/>
              </a:lnSpc>
            </a:pPr>
            <a:r>
              <a:rPr lang="de-DE" i="1" dirty="0"/>
              <a:t>Deep Learning Toolbox</a:t>
            </a:r>
          </a:p>
          <a:p>
            <a:pPr lvl="1">
              <a:lnSpc>
                <a:spcPct val="100000"/>
              </a:lnSpc>
            </a:pPr>
            <a:r>
              <a:rPr lang="de-DE" i="1" dirty="0"/>
              <a:t>Parallel Computing Toolbox</a:t>
            </a:r>
          </a:p>
        </p:txBody>
      </p:sp>
      <p:sp>
        <p:nvSpPr>
          <p:cNvPr id="4" name="Datumsplatzhalter 3">
            <a:extLst>
              <a:ext uri="{FF2B5EF4-FFF2-40B4-BE49-F238E27FC236}">
                <a16:creationId xmlns:a16="http://schemas.microsoft.com/office/drawing/2014/main" id="{8E9BB786-0C90-3D83-32DB-F1B8B219785A}"/>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20E7D928-DB5A-2D2B-FADE-14AA79F4C39B}"/>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0AA5C7FE-128C-6159-1F09-A2A6333C5C7C}"/>
              </a:ext>
            </a:extLst>
          </p:cNvPr>
          <p:cNvSpPr>
            <a:spLocks noGrp="1"/>
          </p:cNvSpPr>
          <p:nvPr>
            <p:ph type="sldNum" sz="quarter" idx="12"/>
          </p:nvPr>
        </p:nvSpPr>
        <p:spPr/>
        <p:txBody>
          <a:bodyPr/>
          <a:lstStyle/>
          <a:p>
            <a:pPr rtl="0"/>
            <a:fld id="{DBA1B0FB-D917-4C8C-928F-313BD683BF39}" type="slidenum">
              <a:rPr lang="de-DE" smtClean="0"/>
              <a:t>4</a:t>
            </a:fld>
            <a:endParaRPr lang="de-DE"/>
          </a:p>
        </p:txBody>
      </p:sp>
      <p:pic>
        <p:nvPicPr>
          <p:cNvPr id="10" name="Grafik 9">
            <a:extLst>
              <a:ext uri="{FF2B5EF4-FFF2-40B4-BE49-F238E27FC236}">
                <a16:creationId xmlns:a16="http://schemas.microsoft.com/office/drawing/2014/main" id="{6D1A35A1-F07E-EC0C-C0D5-6854849BE4BB}"/>
              </a:ext>
            </a:extLst>
          </p:cNvPr>
          <p:cNvPicPr>
            <a:picLocks noChangeAspect="1"/>
          </p:cNvPicPr>
          <p:nvPr/>
        </p:nvPicPr>
        <p:blipFill>
          <a:blip r:embed="rId2"/>
          <a:stretch>
            <a:fillRect/>
          </a:stretch>
        </p:blipFill>
        <p:spPr>
          <a:xfrm>
            <a:off x="6931806" y="447453"/>
            <a:ext cx="4906060" cy="27721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Grafik 11">
            <a:extLst>
              <a:ext uri="{FF2B5EF4-FFF2-40B4-BE49-F238E27FC236}">
                <a16:creationId xmlns:a16="http://schemas.microsoft.com/office/drawing/2014/main" id="{1477D392-B892-D984-A788-BCEF63E038BC}"/>
              </a:ext>
            </a:extLst>
          </p:cNvPr>
          <p:cNvPicPr>
            <a:picLocks noChangeAspect="1"/>
          </p:cNvPicPr>
          <p:nvPr/>
        </p:nvPicPr>
        <p:blipFill>
          <a:blip r:embed="rId3"/>
          <a:stretch>
            <a:fillRect/>
          </a:stretch>
        </p:blipFill>
        <p:spPr>
          <a:xfrm>
            <a:off x="6941332" y="3600218"/>
            <a:ext cx="4887007" cy="27245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feld 12">
            <a:extLst>
              <a:ext uri="{FF2B5EF4-FFF2-40B4-BE49-F238E27FC236}">
                <a16:creationId xmlns:a16="http://schemas.microsoft.com/office/drawing/2014/main" id="{5DBEC3F5-8337-5A0D-06C8-60B4A5715B0F}"/>
              </a:ext>
            </a:extLst>
          </p:cNvPr>
          <p:cNvSpPr txBox="1"/>
          <p:nvPr/>
        </p:nvSpPr>
        <p:spPr>
          <a:xfrm>
            <a:off x="6931806" y="3248190"/>
            <a:ext cx="2440794" cy="307777"/>
          </a:xfrm>
          <a:prstGeom prst="rect">
            <a:avLst/>
          </a:prstGeom>
          <a:noFill/>
        </p:spPr>
        <p:txBody>
          <a:bodyPr wrap="square" rtlCol="0">
            <a:spAutoFit/>
          </a:bodyPr>
          <a:lstStyle/>
          <a:p>
            <a:r>
              <a:rPr lang="de-DE" sz="1400" i="1" dirty="0">
                <a:solidFill>
                  <a:schemeClr val="tx1">
                    <a:lumMod val="50000"/>
                  </a:schemeClr>
                </a:solidFill>
              </a:rPr>
              <a:t>Vorher</a:t>
            </a:r>
          </a:p>
        </p:txBody>
      </p:sp>
      <p:sp>
        <p:nvSpPr>
          <p:cNvPr id="14" name="Textfeld 13">
            <a:extLst>
              <a:ext uri="{FF2B5EF4-FFF2-40B4-BE49-F238E27FC236}">
                <a16:creationId xmlns:a16="http://schemas.microsoft.com/office/drawing/2014/main" id="{35F3CFAD-B474-AB1E-88D0-13F4EECF12F2}"/>
              </a:ext>
            </a:extLst>
          </p:cNvPr>
          <p:cNvSpPr txBox="1"/>
          <p:nvPr/>
        </p:nvSpPr>
        <p:spPr>
          <a:xfrm>
            <a:off x="6931806" y="6326949"/>
            <a:ext cx="4074612" cy="307777"/>
          </a:xfrm>
          <a:prstGeom prst="rect">
            <a:avLst/>
          </a:prstGeom>
          <a:noFill/>
        </p:spPr>
        <p:txBody>
          <a:bodyPr wrap="square" rtlCol="0">
            <a:spAutoFit/>
          </a:bodyPr>
          <a:lstStyle/>
          <a:p>
            <a:r>
              <a:rPr lang="de-DE" sz="1400" i="1" dirty="0">
                <a:solidFill>
                  <a:schemeClr val="tx1">
                    <a:lumMod val="50000"/>
                  </a:schemeClr>
                </a:solidFill>
              </a:rPr>
              <a:t>Nachher /  Wert mindestens 0,50€</a:t>
            </a:r>
          </a:p>
        </p:txBody>
      </p:sp>
    </p:spTree>
    <p:extLst>
      <p:ext uri="{BB962C8B-B14F-4D97-AF65-F5344CB8AC3E}">
        <p14:creationId xmlns:p14="http://schemas.microsoft.com/office/powerpoint/2010/main" val="1540267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Motivation</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5</a:t>
            </a:fld>
            <a:endParaRPr lang="de-DE"/>
          </a:p>
        </p:txBody>
      </p:sp>
    </p:spTree>
    <p:extLst>
      <p:ext uri="{BB962C8B-B14F-4D97-AF65-F5344CB8AC3E}">
        <p14:creationId xmlns:p14="http://schemas.microsoft.com/office/powerpoint/2010/main" val="3957887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F38B4-99F7-617E-68C2-700108268F63}"/>
              </a:ext>
            </a:extLst>
          </p:cNvPr>
          <p:cNvSpPr>
            <a:spLocks noGrp="1"/>
          </p:cNvSpPr>
          <p:nvPr>
            <p:ph type="title"/>
          </p:nvPr>
        </p:nvSpPr>
        <p:spPr/>
        <p:txBody>
          <a:bodyPr/>
          <a:lstStyle/>
          <a:p>
            <a:r>
              <a:rPr lang="de-DE" dirty="0"/>
              <a:t>Motivation</a:t>
            </a:r>
          </a:p>
        </p:txBody>
      </p:sp>
      <p:sp>
        <p:nvSpPr>
          <p:cNvPr id="3" name="Inhaltsplatzhalter 2">
            <a:extLst>
              <a:ext uri="{FF2B5EF4-FFF2-40B4-BE49-F238E27FC236}">
                <a16:creationId xmlns:a16="http://schemas.microsoft.com/office/drawing/2014/main" id="{A5FD3351-B441-38F8-FB0A-D9A7AB6B1246}"/>
              </a:ext>
            </a:extLst>
          </p:cNvPr>
          <p:cNvSpPr>
            <a:spLocks noGrp="1"/>
          </p:cNvSpPr>
          <p:nvPr>
            <p:ph idx="1"/>
          </p:nvPr>
        </p:nvSpPr>
        <p:spPr/>
        <p:txBody>
          <a:bodyPr/>
          <a:lstStyle/>
          <a:p>
            <a:r>
              <a:rPr lang="de-DE" dirty="0"/>
              <a:t>Häufiger Gebrauch von Kleingeld</a:t>
            </a:r>
          </a:p>
          <a:p>
            <a:r>
              <a:rPr lang="de-DE" dirty="0"/>
              <a:t>Mühseliges Zusammenzählen</a:t>
            </a:r>
          </a:p>
          <a:p>
            <a:pPr lvl="1"/>
            <a:r>
              <a:rPr lang="de-DE" dirty="0"/>
              <a:t>Überprüfen, ob genug Kleingeld für geplante Aktivität vorhanden ist</a:t>
            </a:r>
          </a:p>
          <a:p>
            <a:r>
              <a:rPr lang="de-DE" dirty="0"/>
              <a:t>Scheine zu Münzen wechseln für andere Personen</a:t>
            </a:r>
          </a:p>
          <a:p>
            <a:pPr lvl="1"/>
            <a:r>
              <a:rPr lang="de-DE" dirty="0"/>
              <a:t>Für Parkautomaten</a:t>
            </a:r>
          </a:p>
          <a:p>
            <a:pPr lvl="1"/>
            <a:r>
              <a:rPr lang="de-DE" dirty="0"/>
              <a:t>Für Raststätten-Toiletten</a:t>
            </a:r>
          </a:p>
          <a:p>
            <a:pPr lvl="1"/>
            <a:endParaRPr lang="de-DE" dirty="0"/>
          </a:p>
        </p:txBody>
      </p:sp>
      <p:sp>
        <p:nvSpPr>
          <p:cNvPr id="4" name="Datumsplatzhalter 3">
            <a:extLst>
              <a:ext uri="{FF2B5EF4-FFF2-40B4-BE49-F238E27FC236}">
                <a16:creationId xmlns:a16="http://schemas.microsoft.com/office/drawing/2014/main" id="{8960D38D-B801-91B1-7B89-016A062185FD}"/>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368FDFA7-0FBA-5590-35B1-AC40514CFD99}"/>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8567EE8B-E40A-3163-3218-02BCF82878A7}"/>
              </a:ext>
            </a:extLst>
          </p:cNvPr>
          <p:cNvSpPr>
            <a:spLocks noGrp="1"/>
          </p:cNvSpPr>
          <p:nvPr>
            <p:ph type="sldNum" sz="quarter" idx="12"/>
          </p:nvPr>
        </p:nvSpPr>
        <p:spPr/>
        <p:txBody>
          <a:bodyPr/>
          <a:lstStyle/>
          <a:p>
            <a:pPr rtl="0"/>
            <a:fld id="{DBA1B0FB-D917-4C8C-928F-313BD683BF39}" type="slidenum">
              <a:rPr lang="de-DE" smtClean="0"/>
              <a:t>6</a:t>
            </a:fld>
            <a:endParaRPr lang="de-DE"/>
          </a:p>
        </p:txBody>
      </p:sp>
      <p:pic>
        <p:nvPicPr>
          <p:cNvPr id="8" name="Grafik 7">
            <a:extLst>
              <a:ext uri="{FF2B5EF4-FFF2-40B4-BE49-F238E27FC236}">
                <a16:creationId xmlns:a16="http://schemas.microsoft.com/office/drawing/2014/main" id="{C970681F-E3DF-4D60-480A-84535718E588}"/>
              </a:ext>
            </a:extLst>
          </p:cNvPr>
          <p:cNvPicPr>
            <a:picLocks noChangeAspect="1"/>
          </p:cNvPicPr>
          <p:nvPr/>
        </p:nvPicPr>
        <p:blipFill>
          <a:blip r:embed="rId2"/>
          <a:stretch>
            <a:fillRect/>
          </a:stretch>
        </p:blipFill>
        <p:spPr>
          <a:xfrm>
            <a:off x="8090690" y="333005"/>
            <a:ext cx="3560387" cy="35603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Grafik 9" descr="Ein Bild, das Text, draußen enthält.&#10;&#10;Automatisch generierte Beschreibung">
            <a:extLst>
              <a:ext uri="{FF2B5EF4-FFF2-40B4-BE49-F238E27FC236}">
                <a16:creationId xmlns:a16="http://schemas.microsoft.com/office/drawing/2014/main" id="{4B3D97C8-EDD7-6CC5-A6BA-EFEFEF295631}"/>
              </a:ext>
            </a:extLst>
          </p:cNvPr>
          <p:cNvPicPr>
            <a:picLocks noChangeAspect="1"/>
          </p:cNvPicPr>
          <p:nvPr/>
        </p:nvPicPr>
        <p:blipFill>
          <a:blip r:embed="rId3"/>
          <a:stretch>
            <a:fillRect/>
          </a:stretch>
        </p:blipFill>
        <p:spPr>
          <a:xfrm>
            <a:off x="6859969" y="4024825"/>
            <a:ext cx="4791108" cy="26949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0127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Problem</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7</a:t>
            </a:fld>
            <a:endParaRPr lang="de-DE"/>
          </a:p>
        </p:txBody>
      </p:sp>
    </p:spTree>
    <p:extLst>
      <p:ext uri="{BB962C8B-B14F-4D97-AF65-F5344CB8AC3E}">
        <p14:creationId xmlns:p14="http://schemas.microsoft.com/office/powerpoint/2010/main" val="4227353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C08330-9542-8723-BAFD-98D85670517C}"/>
              </a:ext>
            </a:extLst>
          </p:cNvPr>
          <p:cNvSpPr>
            <a:spLocks noGrp="1"/>
          </p:cNvSpPr>
          <p:nvPr>
            <p:ph type="title"/>
          </p:nvPr>
        </p:nvSpPr>
        <p:spPr/>
        <p:txBody>
          <a:bodyPr/>
          <a:lstStyle/>
          <a:p>
            <a:r>
              <a:rPr lang="de-DE" dirty="0"/>
              <a:t>Problem</a:t>
            </a:r>
          </a:p>
        </p:txBody>
      </p:sp>
      <p:sp>
        <p:nvSpPr>
          <p:cNvPr id="3" name="Inhaltsplatzhalter 2">
            <a:extLst>
              <a:ext uri="{FF2B5EF4-FFF2-40B4-BE49-F238E27FC236}">
                <a16:creationId xmlns:a16="http://schemas.microsoft.com/office/drawing/2014/main" id="{22BA6A35-4EC0-EA08-DABE-F2C831E2E35E}"/>
              </a:ext>
            </a:extLst>
          </p:cNvPr>
          <p:cNvSpPr>
            <a:spLocks noGrp="1"/>
          </p:cNvSpPr>
          <p:nvPr>
            <p:ph idx="1"/>
          </p:nvPr>
        </p:nvSpPr>
        <p:spPr/>
        <p:txBody>
          <a:bodyPr/>
          <a:lstStyle/>
          <a:p>
            <a:pPr marL="0" indent="0" algn="ctr">
              <a:buNone/>
            </a:pPr>
            <a:r>
              <a:rPr lang="de-DE" sz="4000" i="1" dirty="0"/>
              <a:t>Es dauert zu lange, das Geld zusammenzuzählen. </a:t>
            </a:r>
          </a:p>
        </p:txBody>
      </p:sp>
      <p:sp>
        <p:nvSpPr>
          <p:cNvPr id="4" name="Datumsplatzhalter 3">
            <a:extLst>
              <a:ext uri="{FF2B5EF4-FFF2-40B4-BE49-F238E27FC236}">
                <a16:creationId xmlns:a16="http://schemas.microsoft.com/office/drawing/2014/main" id="{7BEAE879-B3BD-6999-F4DA-AD82679840CE}"/>
              </a:ext>
            </a:extLst>
          </p:cNvPr>
          <p:cNvSpPr>
            <a:spLocks noGrp="1"/>
          </p:cNvSpPr>
          <p:nvPr>
            <p:ph type="dt" sz="half" idx="10"/>
          </p:nvPr>
        </p:nvSpPr>
        <p:spPr/>
        <p:txBody>
          <a:bodyPr/>
          <a:lstStyle/>
          <a:p>
            <a:pPr rtl="0"/>
            <a:r>
              <a:rPr lang="de-DE" dirty="0"/>
              <a:t>Dienstag, 17. Januar 2023</a:t>
            </a:r>
          </a:p>
        </p:txBody>
      </p:sp>
      <p:sp>
        <p:nvSpPr>
          <p:cNvPr id="5" name="Fußzeilenplatzhalter 4">
            <a:extLst>
              <a:ext uri="{FF2B5EF4-FFF2-40B4-BE49-F238E27FC236}">
                <a16:creationId xmlns:a16="http://schemas.microsoft.com/office/drawing/2014/main" id="{5A057D4D-24FB-E297-675C-E930CDE6D606}"/>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4BD59842-FD05-9A8E-A35A-03B4FDB6C791}"/>
              </a:ext>
            </a:extLst>
          </p:cNvPr>
          <p:cNvSpPr>
            <a:spLocks noGrp="1"/>
          </p:cNvSpPr>
          <p:nvPr>
            <p:ph type="sldNum" sz="quarter" idx="12"/>
          </p:nvPr>
        </p:nvSpPr>
        <p:spPr/>
        <p:txBody>
          <a:bodyPr/>
          <a:lstStyle/>
          <a:p>
            <a:pPr rtl="0"/>
            <a:fld id="{DBA1B0FB-D917-4C8C-928F-313BD683BF39}" type="slidenum">
              <a:rPr lang="de-DE" smtClean="0"/>
              <a:t>8</a:t>
            </a:fld>
            <a:endParaRPr lang="de-DE"/>
          </a:p>
        </p:txBody>
      </p:sp>
      <p:pic>
        <p:nvPicPr>
          <p:cNvPr id="8" name="Grafik 7" descr="Ein Bild, das Person enthält.&#10;&#10;Automatisch generierte Beschreibung">
            <a:extLst>
              <a:ext uri="{FF2B5EF4-FFF2-40B4-BE49-F238E27FC236}">
                <a16:creationId xmlns:a16="http://schemas.microsoft.com/office/drawing/2014/main" id="{271A78D2-3367-41C4-CB97-B204D67EC19F}"/>
              </a:ext>
            </a:extLst>
          </p:cNvPr>
          <p:cNvPicPr>
            <a:picLocks noChangeAspect="1"/>
          </p:cNvPicPr>
          <p:nvPr/>
        </p:nvPicPr>
        <p:blipFill>
          <a:blip r:embed="rId2"/>
          <a:stretch>
            <a:fillRect/>
          </a:stretch>
        </p:blipFill>
        <p:spPr>
          <a:xfrm>
            <a:off x="3071768" y="2823675"/>
            <a:ext cx="6048463" cy="4034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68762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Vorbereitung</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dirty="0"/>
              <a:t>Dienstag, 17. Januar 2023</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dirty="0"/>
              <a:t>Bildverarbeitung WS22/23, Tarik Glasmacher, Tim Bering</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9</a:t>
            </a:fld>
            <a:endParaRPr lang="de-DE"/>
          </a:p>
        </p:txBody>
      </p:sp>
    </p:spTree>
    <p:extLst>
      <p:ext uri="{BB962C8B-B14F-4D97-AF65-F5344CB8AC3E}">
        <p14:creationId xmlns:p14="http://schemas.microsoft.com/office/powerpoint/2010/main" val="282009777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4561.tgt.Office_50301107_TF33713516_Win32_OJ112196127.potx" id="{B5372FF1-B907-42A7-9A11-64ED0FBCC495}" vid="{8C394319-A16E-42DF-941E-B6F1ED5F9C0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{F042F4B0-F8B4-4C34-9C1B-7B80265A7192}tf33713516_win32</Template>
  <TotalTime>0</TotalTime>
  <Words>1477</Words>
  <Application>Microsoft Office PowerPoint</Application>
  <PresentationFormat>Breitbild</PresentationFormat>
  <Paragraphs>316</Paragraphs>
  <Slides>31</Slides>
  <Notes>11</Notes>
  <HiddenSlides>0</HiddenSlides>
  <MMClips>1</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31</vt:i4>
      </vt:variant>
    </vt:vector>
  </HeadingPairs>
  <TitlesOfParts>
    <vt:vector size="36" baseType="lpstr">
      <vt:lpstr>Arial</vt:lpstr>
      <vt:lpstr>Calibri</vt:lpstr>
      <vt:lpstr>Gill Sans MT</vt:lpstr>
      <vt:lpstr>Walbaum Display</vt:lpstr>
      <vt:lpstr>3DFloatVTI</vt:lpstr>
      <vt:lpstr>Bildverarbeitung - Abschlusspräsentation CoinCat</vt:lpstr>
      <vt:lpstr>Agenda</vt:lpstr>
      <vt:lpstr>Projektüberblick</vt:lpstr>
      <vt:lpstr>Überblick: CoinCat</vt:lpstr>
      <vt:lpstr>Motivation</vt:lpstr>
      <vt:lpstr>Motivation</vt:lpstr>
      <vt:lpstr>Problem</vt:lpstr>
      <vt:lpstr>Problem</vt:lpstr>
      <vt:lpstr>Vorbereitung</vt:lpstr>
      <vt:lpstr>Vorbereitung I – Aufbau der Münzen</vt:lpstr>
      <vt:lpstr>Vorbereitung II – Aufbau des Eingabebildes</vt:lpstr>
      <vt:lpstr>Methodik</vt:lpstr>
      <vt:lpstr>Methodik - Übersicht</vt:lpstr>
      <vt:lpstr>Methodik - Vorverarbeitung</vt:lpstr>
      <vt:lpstr>Methodik - Klassifizierung</vt:lpstr>
      <vt:lpstr>Methodik – End-Zellen (Beispiel)</vt:lpstr>
      <vt:lpstr>Methodik –  Nachbearbeitung</vt:lpstr>
      <vt:lpstr>Methodik –  Training des neuralen Netzwerks</vt:lpstr>
      <vt:lpstr>Evaluation</vt:lpstr>
      <vt:lpstr>Evaluation – Herausforderungen I</vt:lpstr>
      <vt:lpstr>Evaluation – Herausforderungen II</vt:lpstr>
      <vt:lpstr>Evaluation – Herausforderungen III</vt:lpstr>
      <vt:lpstr>Evaluation – Herausforderungen IV</vt:lpstr>
      <vt:lpstr>Ergebnis</vt:lpstr>
      <vt:lpstr>Ergebnis</vt:lpstr>
      <vt:lpstr>Fazit</vt:lpstr>
      <vt:lpstr>Lessons learned</vt:lpstr>
      <vt:lpstr>Weiterführende Ideen</vt:lpstr>
      <vt:lpstr>Weiterführende Ideen</vt:lpstr>
      <vt:lpstr>Zusammenfassung</vt:lpstr>
      <vt:lpstr>Vielen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Bildverarbeitung - Abschlusspräsentation CoinCat</dc:title>
  <dc:creator>Bering, Tim</dc:creator>
  <cp:lastModifiedBy>Bering, Tim</cp:lastModifiedBy>
  <cp:revision>23</cp:revision>
  <dcterms:created xsi:type="dcterms:W3CDTF">2023-01-16T10:45:52Z</dcterms:created>
  <dcterms:modified xsi:type="dcterms:W3CDTF">2023-01-17T08:53:12Z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